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0"/>
  </p:notesMasterIdLst>
  <p:sldIdLst>
    <p:sldId id="256" r:id="rId2"/>
    <p:sldId id="282" r:id="rId3"/>
    <p:sldId id="269" r:id="rId4"/>
    <p:sldId id="270" r:id="rId5"/>
    <p:sldId id="275" r:id="rId6"/>
    <p:sldId id="280" r:id="rId7"/>
    <p:sldId id="287" r:id="rId8"/>
    <p:sldId id="271" r:id="rId9"/>
    <p:sldId id="263" r:id="rId10"/>
    <p:sldId id="286" r:id="rId11"/>
    <p:sldId id="272" r:id="rId12"/>
    <p:sldId id="257" r:id="rId13"/>
    <p:sldId id="285" r:id="rId14"/>
    <p:sldId id="260" r:id="rId15"/>
    <p:sldId id="273" r:id="rId16"/>
    <p:sldId id="265" r:id="rId17"/>
    <p:sldId id="274" r:id="rId18"/>
    <p:sldId id="267" r:id="rId19"/>
    <p:sldId id="264" r:id="rId20"/>
    <p:sldId id="281" r:id="rId21"/>
    <p:sldId id="283" r:id="rId22"/>
    <p:sldId id="266" r:id="rId23"/>
    <p:sldId id="276" r:id="rId24"/>
    <p:sldId id="277" r:id="rId25"/>
    <p:sldId id="268" r:id="rId26"/>
    <p:sldId id="278" r:id="rId27"/>
    <p:sldId id="279" r:id="rId28"/>
    <p:sldId id="284"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il mediu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ante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o-RO"/>
          </a:p>
        </p:txBody>
      </p:sp>
      <p:sp>
        <p:nvSpPr>
          <p:cNvPr id="3" name="Substituent dată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BFDE4E-B5A9-4305-92AA-7D5BFE133670}" type="datetimeFigureOut">
              <a:rPr lang="ro-RO" smtClean="0"/>
              <a:pPr/>
              <a:t>30.03.2012</a:t>
            </a:fld>
            <a:endParaRPr lang="ro-RO"/>
          </a:p>
        </p:txBody>
      </p:sp>
      <p:sp>
        <p:nvSpPr>
          <p:cNvPr id="4" name="Substituent imagine diapozitiv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o-RO"/>
          </a:p>
        </p:txBody>
      </p:sp>
      <p:sp>
        <p:nvSpPr>
          <p:cNvPr id="5" name="Substituent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ro-RO"/>
          </a:p>
        </p:txBody>
      </p:sp>
      <p:sp>
        <p:nvSpPr>
          <p:cNvPr id="6" name="Substituent subsol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o-RO"/>
          </a:p>
        </p:txBody>
      </p:sp>
      <p:sp>
        <p:nvSpPr>
          <p:cNvPr id="7" name="Substituent număr diapozitiv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80214E-F107-4590-BC73-D9ED0C91BC00}" type="slidenum">
              <a:rPr lang="ro-RO" smtClean="0"/>
              <a:pPr/>
              <a:t>‹#›</a:t>
            </a:fld>
            <a:endParaRPr lang="ro-RO"/>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normAutofit/>
          </a:bodyPr>
          <a:lstStyle/>
          <a:p>
            <a:endParaRPr lang="ro-RO" dirty="0"/>
          </a:p>
        </p:txBody>
      </p:sp>
      <p:sp>
        <p:nvSpPr>
          <p:cNvPr id="4" name="Substituent număr diapozitiv 3"/>
          <p:cNvSpPr>
            <a:spLocks noGrp="1"/>
          </p:cNvSpPr>
          <p:nvPr>
            <p:ph type="sldNum" sz="quarter" idx="10"/>
          </p:nvPr>
        </p:nvSpPr>
        <p:spPr/>
        <p:txBody>
          <a:bodyPr/>
          <a:lstStyle/>
          <a:p>
            <a:fld id="{3B80214E-F107-4590-BC73-D9ED0C91BC00}" type="slidenum">
              <a:rPr lang="ro-RO" smtClean="0"/>
              <a:pPr/>
              <a:t>12</a:t>
            </a:fld>
            <a:endParaRPr lang="ro-RO"/>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normAutofit/>
          </a:bodyPr>
          <a:lstStyle/>
          <a:p>
            <a:endParaRPr lang="ro-RO" dirty="0"/>
          </a:p>
        </p:txBody>
      </p:sp>
      <p:sp>
        <p:nvSpPr>
          <p:cNvPr id="4" name="Substituent număr diapozitiv 3"/>
          <p:cNvSpPr>
            <a:spLocks noGrp="1"/>
          </p:cNvSpPr>
          <p:nvPr>
            <p:ph type="sldNum" sz="quarter" idx="10"/>
          </p:nvPr>
        </p:nvSpPr>
        <p:spPr/>
        <p:txBody>
          <a:bodyPr/>
          <a:lstStyle/>
          <a:p>
            <a:fld id="{3B80214E-F107-4590-BC73-D9ED0C91BC00}" type="slidenum">
              <a:rPr lang="ro-RO" smtClean="0"/>
              <a:pPr/>
              <a:t>16</a:t>
            </a:fld>
            <a:endParaRPr lang="ro-RO"/>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bg>
      <p:bgRef idx="1002">
        <a:schemeClr val="bg2"/>
      </p:bgRef>
    </p:bg>
    <p:spTree>
      <p:nvGrpSpPr>
        <p:cNvPr id="1" name=""/>
        <p:cNvGrpSpPr/>
        <p:nvPr/>
      </p:nvGrpSpPr>
      <p:grpSpPr>
        <a:xfrm>
          <a:off x="0" y="0"/>
          <a:ext cx="0" cy="0"/>
          <a:chOff x="0" y="0"/>
          <a:chExt cx="0" cy="0"/>
        </a:xfrm>
      </p:grpSpPr>
      <p:sp>
        <p:nvSpPr>
          <p:cNvPr id="9" name="Titlu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o-RO" smtClean="0"/>
              <a:t>Faceți clic pentru a edita stilul de titlu Coordonator</a:t>
            </a:r>
            <a:endParaRPr kumimoji="0" lang="en-US"/>
          </a:p>
        </p:txBody>
      </p:sp>
      <p:sp>
        <p:nvSpPr>
          <p:cNvPr id="17" name="Subtitlu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o-RO" smtClean="0"/>
              <a:t>Faceți clic pentru editarea stilului de subtitlu al coordonatorului</a:t>
            </a:r>
            <a:endParaRPr kumimoji="0" lang="en-US"/>
          </a:p>
        </p:txBody>
      </p:sp>
      <p:sp>
        <p:nvSpPr>
          <p:cNvPr id="30" name="Substituent dată 29"/>
          <p:cNvSpPr>
            <a:spLocks noGrp="1"/>
          </p:cNvSpPr>
          <p:nvPr>
            <p:ph type="dt" sz="half" idx="10"/>
          </p:nvPr>
        </p:nvSpPr>
        <p:spPr/>
        <p:txBody>
          <a:bodyPr/>
          <a:lstStyle/>
          <a:p>
            <a:fld id="{69E7B2AD-34D6-4093-8772-DC8079B6D005}" type="datetimeFigureOut">
              <a:rPr lang="en-US" smtClean="0"/>
              <a:pPr/>
              <a:t>3/30/2012</a:t>
            </a:fld>
            <a:endParaRPr lang="en-US"/>
          </a:p>
        </p:txBody>
      </p:sp>
      <p:sp>
        <p:nvSpPr>
          <p:cNvPr id="19" name="Substituent subsol 18"/>
          <p:cNvSpPr>
            <a:spLocks noGrp="1"/>
          </p:cNvSpPr>
          <p:nvPr>
            <p:ph type="ftr" sz="quarter" idx="11"/>
          </p:nvPr>
        </p:nvSpPr>
        <p:spPr/>
        <p:txBody>
          <a:bodyPr/>
          <a:lstStyle/>
          <a:p>
            <a:endParaRPr lang="en-US"/>
          </a:p>
        </p:txBody>
      </p:sp>
      <p:sp>
        <p:nvSpPr>
          <p:cNvPr id="27" name="Substituent număr diapozitiv 26"/>
          <p:cNvSpPr>
            <a:spLocks noGrp="1"/>
          </p:cNvSpPr>
          <p:nvPr>
            <p:ph type="sldNum" sz="quarter" idx="12"/>
          </p:nvPr>
        </p:nvSpPr>
        <p:spPr/>
        <p:txBody>
          <a:bodyPr/>
          <a:lstStyle/>
          <a:p>
            <a:fld id="{1E923D44-A265-4C35-B3D9-34A1C005FE0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kumimoji="0" lang="ro-RO" smtClean="0"/>
              <a:t>Faceți clic pentru a edita stilul de titlu Coordonator</a:t>
            </a:r>
            <a:endParaRPr kumimoji="0" lang="en-US"/>
          </a:p>
        </p:txBody>
      </p:sp>
      <p:sp>
        <p:nvSpPr>
          <p:cNvPr id="3" name="Substituent conținut 2"/>
          <p:cNvSpPr>
            <a:spLocks noGrp="1"/>
          </p:cNvSpPr>
          <p:nvPr>
            <p:ph idx="1"/>
          </p:nvPr>
        </p:nvSpPr>
        <p:spPr/>
        <p:txBody>
          <a:bodyPr/>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4" name="Substituent dată 3"/>
          <p:cNvSpPr>
            <a:spLocks noGrp="1"/>
          </p:cNvSpPr>
          <p:nvPr>
            <p:ph type="dt" sz="half" idx="10"/>
          </p:nvPr>
        </p:nvSpPr>
        <p:spPr/>
        <p:txBody>
          <a:bodyPr/>
          <a:lstStyle/>
          <a:p>
            <a:fld id="{69E7B2AD-34D6-4093-8772-DC8079B6D005}" type="datetimeFigureOut">
              <a:rPr lang="en-US" smtClean="0"/>
              <a:pPr/>
              <a:t>3/30/2012</a:t>
            </a:fld>
            <a:endParaRPr lang="en-US"/>
          </a:p>
        </p:txBody>
      </p:sp>
      <p:sp>
        <p:nvSpPr>
          <p:cNvPr id="5" name="Substituent subsol 4"/>
          <p:cNvSpPr>
            <a:spLocks noGrp="1"/>
          </p:cNvSpPr>
          <p:nvPr>
            <p:ph type="ftr" sz="quarter" idx="11"/>
          </p:nvPr>
        </p:nvSpPr>
        <p:spPr/>
        <p:txBody>
          <a:bodyPr/>
          <a:lstStyle/>
          <a:p>
            <a:endParaRPr lang="en-US"/>
          </a:p>
        </p:txBody>
      </p:sp>
      <p:sp>
        <p:nvSpPr>
          <p:cNvPr id="6" name="Substituent număr diapozitiv 5"/>
          <p:cNvSpPr>
            <a:spLocks noGrp="1"/>
          </p:cNvSpPr>
          <p:nvPr>
            <p:ph type="sldNum" sz="quarter" idx="12"/>
          </p:nvPr>
        </p:nvSpPr>
        <p:spPr/>
        <p:txBody>
          <a:bodyPr/>
          <a:lstStyle/>
          <a:p>
            <a:fld id="{1E923D44-A265-4C35-B3D9-34A1C005FE0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bg>
      <p:bgRef idx="1002">
        <a:schemeClr val="bg2"/>
      </p:bgRef>
    </p:bg>
    <p:spTree>
      <p:nvGrpSpPr>
        <p:cNvPr id="1" name=""/>
        <p:cNvGrpSpPr/>
        <p:nvPr/>
      </p:nvGrpSpPr>
      <p:grpSpPr>
        <a:xfrm>
          <a:off x="0" y="0"/>
          <a:ext cx="0" cy="0"/>
          <a:chOff x="0" y="0"/>
          <a:chExt cx="0" cy="0"/>
        </a:xfrm>
      </p:grpSpPr>
      <p:sp>
        <p:nvSpPr>
          <p:cNvPr id="2" name="Titlu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o-RO" smtClean="0"/>
              <a:t>Faceți clic pentru a edita stilul de titlu Coordonator</a:t>
            </a:r>
            <a:endParaRPr kumimoji="0" lang="en-US"/>
          </a:p>
        </p:txBody>
      </p:sp>
      <p:sp>
        <p:nvSpPr>
          <p:cNvPr id="3" name="Substituent text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o-RO" smtClean="0"/>
              <a:t>Faceți clic pentru a edita stilurile de text Coordonator</a:t>
            </a:r>
          </a:p>
        </p:txBody>
      </p:sp>
      <p:sp>
        <p:nvSpPr>
          <p:cNvPr id="4" name="Substituent dată 3"/>
          <p:cNvSpPr>
            <a:spLocks noGrp="1"/>
          </p:cNvSpPr>
          <p:nvPr>
            <p:ph type="dt" sz="half" idx="10"/>
          </p:nvPr>
        </p:nvSpPr>
        <p:spPr/>
        <p:txBody>
          <a:bodyPr/>
          <a:lstStyle/>
          <a:p>
            <a:fld id="{69E7B2AD-34D6-4093-8772-DC8079B6D005}" type="datetimeFigureOut">
              <a:rPr lang="en-US" smtClean="0"/>
              <a:pPr/>
              <a:t>3/30/2012</a:t>
            </a:fld>
            <a:endParaRPr lang="en-US"/>
          </a:p>
        </p:txBody>
      </p:sp>
      <p:sp>
        <p:nvSpPr>
          <p:cNvPr id="5" name="Substituent subsol 4"/>
          <p:cNvSpPr>
            <a:spLocks noGrp="1"/>
          </p:cNvSpPr>
          <p:nvPr>
            <p:ph type="ftr" sz="quarter" idx="11"/>
          </p:nvPr>
        </p:nvSpPr>
        <p:spPr/>
        <p:txBody>
          <a:bodyPr/>
          <a:lstStyle/>
          <a:p>
            <a:endParaRPr lang="en-US"/>
          </a:p>
        </p:txBody>
      </p:sp>
      <p:sp>
        <p:nvSpPr>
          <p:cNvPr id="6" name="Substituent număr diapozitiv 5"/>
          <p:cNvSpPr>
            <a:spLocks noGrp="1"/>
          </p:cNvSpPr>
          <p:nvPr>
            <p:ph type="sldNum" sz="quarter" idx="12"/>
          </p:nvPr>
        </p:nvSpPr>
        <p:spPr/>
        <p:txBody>
          <a:bodyPr/>
          <a:lstStyle/>
          <a:p>
            <a:fld id="{1E923D44-A265-4C35-B3D9-34A1C005FE0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u 1"/>
          <p:cNvSpPr>
            <a:spLocks noGrp="1"/>
          </p:cNvSpPr>
          <p:nvPr>
            <p:ph type="title"/>
          </p:nvPr>
        </p:nvSpPr>
        <p:spPr>
          <a:xfrm>
            <a:off x="457200" y="704088"/>
            <a:ext cx="8229600" cy="1143000"/>
          </a:xfrm>
        </p:spPr>
        <p:txBody>
          <a:bodyPr/>
          <a:lstStyle/>
          <a:p>
            <a:r>
              <a:rPr kumimoji="0" lang="ro-RO" smtClean="0"/>
              <a:t>Faceți clic pentru a edita stilul de titlu Coordonator</a:t>
            </a:r>
            <a:endParaRPr kumimoji="0" lang="en-US"/>
          </a:p>
        </p:txBody>
      </p:sp>
      <p:sp>
        <p:nvSpPr>
          <p:cNvPr id="3" name="Substituent conținut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4" name="Substituent conținut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5" name="Substituent dată 4"/>
          <p:cNvSpPr>
            <a:spLocks noGrp="1"/>
          </p:cNvSpPr>
          <p:nvPr>
            <p:ph type="dt" sz="half" idx="10"/>
          </p:nvPr>
        </p:nvSpPr>
        <p:spPr/>
        <p:txBody>
          <a:bodyPr/>
          <a:lstStyle/>
          <a:p>
            <a:fld id="{69E7B2AD-34D6-4093-8772-DC8079B6D005}" type="datetimeFigureOut">
              <a:rPr lang="en-US" smtClean="0"/>
              <a:pPr/>
              <a:t>3/30/2012</a:t>
            </a:fld>
            <a:endParaRPr lang="en-US"/>
          </a:p>
        </p:txBody>
      </p:sp>
      <p:sp>
        <p:nvSpPr>
          <p:cNvPr id="6" name="Substituent subsol 5"/>
          <p:cNvSpPr>
            <a:spLocks noGrp="1"/>
          </p:cNvSpPr>
          <p:nvPr>
            <p:ph type="ftr" sz="quarter" idx="11"/>
          </p:nvPr>
        </p:nvSpPr>
        <p:spPr/>
        <p:txBody>
          <a:bodyPr/>
          <a:lstStyle/>
          <a:p>
            <a:endParaRPr lang="en-US"/>
          </a:p>
        </p:txBody>
      </p:sp>
      <p:sp>
        <p:nvSpPr>
          <p:cNvPr id="7" name="Substituent număr diapozitiv 6"/>
          <p:cNvSpPr>
            <a:spLocks noGrp="1"/>
          </p:cNvSpPr>
          <p:nvPr>
            <p:ph type="sldNum" sz="quarter" idx="12"/>
          </p:nvPr>
        </p:nvSpPr>
        <p:spPr/>
        <p:txBody>
          <a:bodyPr/>
          <a:lstStyle/>
          <a:p>
            <a:fld id="{1E923D44-A265-4C35-B3D9-34A1C005FE0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u 1"/>
          <p:cNvSpPr>
            <a:spLocks noGrp="1"/>
          </p:cNvSpPr>
          <p:nvPr>
            <p:ph type="title"/>
          </p:nvPr>
        </p:nvSpPr>
        <p:spPr>
          <a:xfrm>
            <a:off x="457200" y="704088"/>
            <a:ext cx="8229600" cy="1143000"/>
          </a:xfrm>
        </p:spPr>
        <p:txBody>
          <a:bodyPr tIns="45720" anchor="b"/>
          <a:lstStyle>
            <a:lvl1pPr>
              <a:defRPr/>
            </a:lvl1pPr>
          </a:lstStyle>
          <a:p>
            <a:r>
              <a:rPr kumimoji="0" lang="ro-RO" smtClean="0"/>
              <a:t>Faceți clic pentru a edita stilul de titlu Coordonator</a:t>
            </a:r>
            <a:endParaRPr kumimoji="0" lang="en-US"/>
          </a:p>
        </p:txBody>
      </p:sp>
      <p:sp>
        <p:nvSpPr>
          <p:cNvPr id="3" name="Substituent text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o-RO" smtClean="0"/>
              <a:t>Faceți clic pentru a edita stilurile de text Coordonator</a:t>
            </a:r>
          </a:p>
        </p:txBody>
      </p:sp>
      <p:sp>
        <p:nvSpPr>
          <p:cNvPr id="4" name="Substituent text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o-RO" smtClean="0"/>
              <a:t>Faceți clic pentru a edita stilurile de text Coordonator</a:t>
            </a:r>
          </a:p>
        </p:txBody>
      </p:sp>
      <p:sp>
        <p:nvSpPr>
          <p:cNvPr id="5" name="Substituent conținut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6" name="Substituent conținut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7" name="Substituent dată 6"/>
          <p:cNvSpPr>
            <a:spLocks noGrp="1"/>
          </p:cNvSpPr>
          <p:nvPr>
            <p:ph type="dt" sz="half" idx="10"/>
          </p:nvPr>
        </p:nvSpPr>
        <p:spPr/>
        <p:txBody>
          <a:bodyPr/>
          <a:lstStyle/>
          <a:p>
            <a:fld id="{69E7B2AD-34D6-4093-8772-DC8079B6D005}" type="datetimeFigureOut">
              <a:rPr lang="en-US" smtClean="0"/>
              <a:pPr/>
              <a:t>3/30/2012</a:t>
            </a:fld>
            <a:endParaRPr lang="en-US"/>
          </a:p>
        </p:txBody>
      </p:sp>
      <p:sp>
        <p:nvSpPr>
          <p:cNvPr id="8" name="Substituent subsol 7"/>
          <p:cNvSpPr>
            <a:spLocks noGrp="1"/>
          </p:cNvSpPr>
          <p:nvPr>
            <p:ph type="ftr" sz="quarter" idx="11"/>
          </p:nvPr>
        </p:nvSpPr>
        <p:spPr/>
        <p:txBody>
          <a:bodyPr/>
          <a:lstStyle/>
          <a:p>
            <a:endParaRPr lang="en-US"/>
          </a:p>
        </p:txBody>
      </p:sp>
      <p:sp>
        <p:nvSpPr>
          <p:cNvPr id="9" name="Substituent număr diapozitiv 8"/>
          <p:cNvSpPr>
            <a:spLocks noGrp="1"/>
          </p:cNvSpPr>
          <p:nvPr>
            <p:ph type="sldNum" sz="quarter" idx="12"/>
          </p:nvPr>
        </p:nvSpPr>
        <p:spPr/>
        <p:txBody>
          <a:bodyPr/>
          <a:lstStyle/>
          <a:p>
            <a:fld id="{1E923D44-A265-4C35-B3D9-34A1C005FE0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u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o-RO" smtClean="0"/>
              <a:t>Faceți clic pentru a edita stilul de titlu Coordonator</a:t>
            </a:r>
            <a:endParaRPr kumimoji="0" lang="en-US"/>
          </a:p>
        </p:txBody>
      </p:sp>
      <p:sp>
        <p:nvSpPr>
          <p:cNvPr id="3" name="Substituent dată 2"/>
          <p:cNvSpPr>
            <a:spLocks noGrp="1"/>
          </p:cNvSpPr>
          <p:nvPr>
            <p:ph type="dt" sz="half" idx="10"/>
          </p:nvPr>
        </p:nvSpPr>
        <p:spPr/>
        <p:txBody>
          <a:bodyPr/>
          <a:lstStyle/>
          <a:p>
            <a:fld id="{69E7B2AD-34D6-4093-8772-DC8079B6D005}" type="datetimeFigureOut">
              <a:rPr lang="en-US" smtClean="0"/>
              <a:pPr/>
              <a:t>3/30/2012</a:t>
            </a:fld>
            <a:endParaRPr lang="en-US"/>
          </a:p>
        </p:txBody>
      </p:sp>
      <p:sp>
        <p:nvSpPr>
          <p:cNvPr id="4" name="Substituent subsol 3"/>
          <p:cNvSpPr>
            <a:spLocks noGrp="1"/>
          </p:cNvSpPr>
          <p:nvPr>
            <p:ph type="ftr" sz="quarter" idx="11"/>
          </p:nvPr>
        </p:nvSpPr>
        <p:spPr/>
        <p:txBody>
          <a:bodyPr/>
          <a:lstStyle/>
          <a:p>
            <a:endParaRPr lang="en-US"/>
          </a:p>
        </p:txBody>
      </p:sp>
      <p:sp>
        <p:nvSpPr>
          <p:cNvPr id="5" name="Substituent număr diapozitiv 4"/>
          <p:cNvSpPr>
            <a:spLocks noGrp="1"/>
          </p:cNvSpPr>
          <p:nvPr>
            <p:ph type="sldNum" sz="quarter" idx="12"/>
          </p:nvPr>
        </p:nvSpPr>
        <p:spPr/>
        <p:txBody>
          <a:bodyPr/>
          <a:lstStyle/>
          <a:p>
            <a:fld id="{1E923D44-A265-4C35-B3D9-34A1C005FE0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Substituent dată 1"/>
          <p:cNvSpPr>
            <a:spLocks noGrp="1"/>
          </p:cNvSpPr>
          <p:nvPr>
            <p:ph type="dt" sz="half" idx="10"/>
          </p:nvPr>
        </p:nvSpPr>
        <p:spPr/>
        <p:txBody>
          <a:bodyPr/>
          <a:lstStyle/>
          <a:p>
            <a:fld id="{69E7B2AD-34D6-4093-8772-DC8079B6D005}" type="datetimeFigureOut">
              <a:rPr lang="en-US" smtClean="0"/>
              <a:pPr/>
              <a:t>3/30/2012</a:t>
            </a:fld>
            <a:endParaRPr lang="en-US"/>
          </a:p>
        </p:txBody>
      </p:sp>
      <p:sp>
        <p:nvSpPr>
          <p:cNvPr id="3" name="Substituent subsol 2"/>
          <p:cNvSpPr>
            <a:spLocks noGrp="1"/>
          </p:cNvSpPr>
          <p:nvPr>
            <p:ph type="ftr" sz="quarter" idx="11"/>
          </p:nvPr>
        </p:nvSpPr>
        <p:spPr/>
        <p:txBody>
          <a:bodyPr/>
          <a:lstStyle/>
          <a:p>
            <a:endParaRPr lang="en-US"/>
          </a:p>
        </p:txBody>
      </p:sp>
      <p:sp>
        <p:nvSpPr>
          <p:cNvPr id="4" name="Substituent număr diapozitiv 3"/>
          <p:cNvSpPr>
            <a:spLocks noGrp="1"/>
          </p:cNvSpPr>
          <p:nvPr>
            <p:ph type="sldNum" sz="quarter" idx="12"/>
          </p:nvPr>
        </p:nvSpPr>
        <p:spPr/>
        <p:txBody>
          <a:bodyPr/>
          <a:lstStyle/>
          <a:p>
            <a:fld id="{1E923D44-A265-4C35-B3D9-34A1C005FE0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u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o-RO" smtClean="0"/>
              <a:t>Faceți clic pentru a edita stilul de titlu Coordonator</a:t>
            </a:r>
            <a:endParaRPr kumimoji="0" lang="en-US"/>
          </a:p>
        </p:txBody>
      </p:sp>
      <p:sp>
        <p:nvSpPr>
          <p:cNvPr id="3" name="Substituent text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o-RO" smtClean="0"/>
              <a:t>Faceți clic pentru a edita stilurile de text Coordonator</a:t>
            </a:r>
          </a:p>
        </p:txBody>
      </p:sp>
      <p:sp>
        <p:nvSpPr>
          <p:cNvPr id="4" name="Substituent conținut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5" name="Substituent dată 4"/>
          <p:cNvSpPr>
            <a:spLocks noGrp="1"/>
          </p:cNvSpPr>
          <p:nvPr>
            <p:ph type="dt" sz="half" idx="10"/>
          </p:nvPr>
        </p:nvSpPr>
        <p:spPr/>
        <p:txBody>
          <a:bodyPr/>
          <a:lstStyle/>
          <a:p>
            <a:fld id="{69E7B2AD-34D6-4093-8772-DC8079B6D005}" type="datetimeFigureOut">
              <a:rPr lang="en-US" smtClean="0"/>
              <a:pPr/>
              <a:t>3/30/2012</a:t>
            </a:fld>
            <a:endParaRPr lang="en-US"/>
          </a:p>
        </p:txBody>
      </p:sp>
      <p:sp>
        <p:nvSpPr>
          <p:cNvPr id="6" name="Substituent subsol 5"/>
          <p:cNvSpPr>
            <a:spLocks noGrp="1"/>
          </p:cNvSpPr>
          <p:nvPr>
            <p:ph type="ftr" sz="quarter" idx="11"/>
          </p:nvPr>
        </p:nvSpPr>
        <p:spPr/>
        <p:txBody>
          <a:bodyPr/>
          <a:lstStyle/>
          <a:p>
            <a:endParaRPr lang="en-US"/>
          </a:p>
        </p:txBody>
      </p:sp>
      <p:sp>
        <p:nvSpPr>
          <p:cNvPr id="7" name="Substituent număr diapozitiv 6"/>
          <p:cNvSpPr>
            <a:spLocks noGrp="1"/>
          </p:cNvSpPr>
          <p:nvPr>
            <p:ph type="sldNum" sz="quarter" idx="12"/>
          </p:nvPr>
        </p:nvSpPr>
        <p:spPr/>
        <p:txBody>
          <a:bodyPr/>
          <a:lstStyle/>
          <a:p>
            <a:fld id="{1E923D44-A265-4C35-B3D9-34A1C005FE0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ine cu legendă">
    <p:spTree>
      <p:nvGrpSpPr>
        <p:cNvPr id="1" name=""/>
        <p:cNvGrpSpPr/>
        <p:nvPr/>
      </p:nvGrpSpPr>
      <p:grpSpPr>
        <a:xfrm>
          <a:off x="0" y="0"/>
          <a:ext cx="0" cy="0"/>
          <a:chOff x="0" y="0"/>
          <a:chExt cx="0" cy="0"/>
        </a:xfrm>
      </p:grpSpPr>
      <p:sp>
        <p:nvSpPr>
          <p:cNvPr id="9" name="Dreptunghi cu un colţ tăiat şi rotunjit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unghi drept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u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o-RO" smtClean="0"/>
              <a:t>Faceți clic pentru a edita stilul de titlu Coordonator</a:t>
            </a:r>
            <a:endParaRPr kumimoji="0" lang="en-US"/>
          </a:p>
        </p:txBody>
      </p:sp>
      <p:sp>
        <p:nvSpPr>
          <p:cNvPr id="4" name="Substituent text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o-RO" smtClean="0"/>
              <a:t>Faceți clic pentru a edita stilurile de text Coordonator</a:t>
            </a:r>
          </a:p>
        </p:txBody>
      </p:sp>
      <p:sp>
        <p:nvSpPr>
          <p:cNvPr id="5" name="Substituent dată 4"/>
          <p:cNvSpPr>
            <a:spLocks noGrp="1"/>
          </p:cNvSpPr>
          <p:nvPr>
            <p:ph type="dt" sz="half" idx="10"/>
          </p:nvPr>
        </p:nvSpPr>
        <p:spPr/>
        <p:txBody>
          <a:bodyPr/>
          <a:lstStyle/>
          <a:p>
            <a:fld id="{69E7B2AD-34D6-4093-8772-DC8079B6D005}" type="datetimeFigureOut">
              <a:rPr lang="en-US" smtClean="0"/>
              <a:pPr/>
              <a:t>3/30/2012</a:t>
            </a:fld>
            <a:endParaRPr lang="en-US"/>
          </a:p>
        </p:txBody>
      </p:sp>
      <p:sp>
        <p:nvSpPr>
          <p:cNvPr id="6" name="Substituent subsol 5"/>
          <p:cNvSpPr>
            <a:spLocks noGrp="1"/>
          </p:cNvSpPr>
          <p:nvPr>
            <p:ph type="ftr" sz="quarter" idx="11"/>
          </p:nvPr>
        </p:nvSpPr>
        <p:spPr/>
        <p:txBody>
          <a:bodyPr/>
          <a:lstStyle/>
          <a:p>
            <a:endParaRPr lang="en-US"/>
          </a:p>
        </p:txBody>
      </p:sp>
      <p:sp>
        <p:nvSpPr>
          <p:cNvPr id="7" name="Substituent număr diapozitiv 6"/>
          <p:cNvSpPr>
            <a:spLocks noGrp="1"/>
          </p:cNvSpPr>
          <p:nvPr>
            <p:ph type="sldNum" sz="quarter" idx="12"/>
          </p:nvPr>
        </p:nvSpPr>
        <p:spPr>
          <a:xfrm>
            <a:off x="8077200" y="6356350"/>
            <a:ext cx="609600" cy="365125"/>
          </a:xfrm>
        </p:spPr>
        <p:txBody>
          <a:bodyPr/>
          <a:lstStyle/>
          <a:p>
            <a:fld id="{1E923D44-A265-4C35-B3D9-34A1C005FE0F}" type="slidenum">
              <a:rPr lang="en-US" smtClean="0"/>
              <a:pPr/>
              <a:t>‹#›</a:t>
            </a:fld>
            <a:endParaRPr lang="en-US"/>
          </a:p>
        </p:txBody>
      </p:sp>
      <p:sp>
        <p:nvSpPr>
          <p:cNvPr id="3" name="Substituent i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o-RO" smtClean="0"/>
              <a:t>Faceți clic pe pictogramă pentru a adăuga o imagine</a:t>
            </a:r>
            <a:endParaRPr kumimoji="0" lang="en-US" dirty="0"/>
          </a:p>
        </p:txBody>
      </p:sp>
      <p:sp>
        <p:nvSpPr>
          <p:cNvPr id="10" name="Formă liberă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ă liberă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kumimoji="0" lang="ro-RO" smtClean="0"/>
              <a:t>Faceți clic pentru a edita stilul de titlu Coordonator</a:t>
            </a:r>
            <a:endParaRPr kumimoji="0" lang="en-US"/>
          </a:p>
        </p:txBody>
      </p:sp>
      <p:sp>
        <p:nvSpPr>
          <p:cNvPr id="3" name="Substituent text vertical 2"/>
          <p:cNvSpPr>
            <a:spLocks noGrp="1"/>
          </p:cNvSpPr>
          <p:nvPr>
            <p:ph type="body" orient="vert" idx="1"/>
          </p:nvPr>
        </p:nvSpPr>
        <p:spPr/>
        <p:txBody>
          <a:bodyPr vert="eaVert"/>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4" name="Substituent dată 3"/>
          <p:cNvSpPr>
            <a:spLocks noGrp="1"/>
          </p:cNvSpPr>
          <p:nvPr>
            <p:ph type="dt" sz="half" idx="10"/>
          </p:nvPr>
        </p:nvSpPr>
        <p:spPr/>
        <p:txBody>
          <a:bodyPr/>
          <a:lstStyle/>
          <a:p>
            <a:fld id="{69E7B2AD-34D6-4093-8772-DC8079B6D005}" type="datetimeFigureOut">
              <a:rPr lang="en-US" smtClean="0"/>
              <a:pPr/>
              <a:t>3/30/2012</a:t>
            </a:fld>
            <a:endParaRPr lang="en-US"/>
          </a:p>
        </p:txBody>
      </p:sp>
      <p:sp>
        <p:nvSpPr>
          <p:cNvPr id="5" name="Substituent subsol 4"/>
          <p:cNvSpPr>
            <a:spLocks noGrp="1"/>
          </p:cNvSpPr>
          <p:nvPr>
            <p:ph type="ftr" sz="quarter" idx="11"/>
          </p:nvPr>
        </p:nvSpPr>
        <p:spPr/>
        <p:txBody>
          <a:bodyPr/>
          <a:lstStyle/>
          <a:p>
            <a:endParaRPr lang="en-US"/>
          </a:p>
        </p:txBody>
      </p:sp>
      <p:sp>
        <p:nvSpPr>
          <p:cNvPr id="6" name="Substituent număr diapozitiv 5"/>
          <p:cNvSpPr>
            <a:spLocks noGrp="1"/>
          </p:cNvSpPr>
          <p:nvPr>
            <p:ph type="sldNum" sz="quarter" idx="12"/>
          </p:nvPr>
        </p:nvSpPr>
        <p:spPr/>
        <p:txBody>
          <a:bodyPr/>
          <a:lstStyle/>
          <a:p>
            <a:fld id="{1E923D44-A265-4C35-B3D9-34A1C005FE0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Titlu vertical 1"/>
          <p:cNvSpPr>
            <a:spLocks noGrp="1"/>
          </p:cNvSpPr>
          <p:nvPr>
            <p:ph type="title" orient="vert"/>
          </p:nvPr>
        </p:nvSpPr>
        <p:spPr>
          <a:xfrm>
            <a:off x="6629400" y="914401"/>
            <a:ext cx="2057400" cy="5211763"/>
          </a:xfrm>
        </p:spPr>
        <p:txBody>
          <a:bodyPr vert="eaVert"/>
          <a:lstStyle/>
          <a:p>
            <a:r>
              <a:rPr kumimoji="0" lang="ro-RO" smtClean="0"/>
              <a:t>Faceți clic pentru a edita stilul de titlu Coordonator</a:t>
            </a:r>
            <a:endParaRPr kumimoji="0" lang="en-US"/>
          </a:p>
        </p:txBody>
      </p:sp>
      <p:sp>
        <p:nvSpPr>
          <p:cNvPr id="3" name="Substituent text vertical 2"/>
          <p:cNvSpPr>
            <a:spLocks noGrp="1"/>
          </p:cNvSpPr>
          <p:nvPr>
            <p:ph type="body" orient="vert" idx="1"/>
          </p:nvPr>
        </p:nvSpPr>
        <p:spPr>
          <a:xfrm>
            <a:off x="457200" y="914401"/>
            <a:ext cx="6019800" cy="5211763"/>
          </a:xfrm>
        </p:spPr>
        <p:txBody>
          <a:bodyPr vert="eaVert"/>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4" name="Substituent dată 3"/>
          <p:cNvSpPr>
            <a:spLocks noGrp="1"/>
          </p:cNvSpPr>
          <p:nvPr>
            <p:ph type="dt" sz="half" idx="10"/>
          </p:nvPr>
        </p:nvSpPr>
        <p:spPr/>
        <p:txBody>
          <a:bodyPr/>
          <a:lstStyle/>
          <a:p>
            <a:fld id="{69E7B2AD-34D6-4093-8772-DC8079B6D005}" type="datetimeFigureOut">
              <a:rPr lang="en-US" smtClean="0"/>
              <a:pPr/>
              <a:t>3/30/2012</a:t>
            </a:fld>
            <a:endParaRPr lang="en-US"/>
          </a:p>
        </p:txBody>
      </p:sp>
      <p:sp>
        <p:nvSpPr>
          <p:cNvPr id="5" name="Substituent subsol 4"/>
          <p:cNvSpPr>
            <a:spLocks noGrp="1"/>
          </p:cNvSpPr>
          <p:nvPr>
            <p:ph type="ftr" sz="quarter" idx="11"/>
          </p:nvPr>
        </p:nvSpPr>
        <p:spPr/>
        <p:txBody>
          <a:bodyPr/>
          <a:lstStyle/>
          <a:p>
            <a:endParaRPr lang="en-US"/>
          </a:p>
        </p:txBody>
      </p:sp>
      <p:sp>
        <p:nvSpPr>
          <p:cNvPr id="6" name="Substituent număr diapozitiv 5"/>
          <p:cNvSpPr>
            <a:spLocks noGrp="1"/>
          </p:cNvSpPr>
          <p:nvPr>
            <p:ph type="sldNum" sz="quarter" idx="12"/>
          </p:nvPr>
        </p:nvSpPr>
        <p:spPr/>
        <p:txBody>
          <a:bodyPr/>
          <a:lstStyle/>
          <a:p>
            <a:fld id="{1E923D44-A265-4C35-B3D9-34A1C005FE0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ă liberă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ă liberă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ubstituent titlu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o-RO" smtClean="0"/>
              <a:t>Faceți clic pentru a edita stilul de titlu Coordonator</a:t>
            </a:r>
            <a:endParaRPr kumimoji="0" lang="en-US"/>
          </a:p>
        </p:txBody>
      </p:sp>
      <p:sp>
        <p:nvSpPr>
          <p:cNvPr id="30" name="Substituent text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o-RO" smtClean="0"/>
              <a:t>Faceți clic pentru a edita stilurile de text Coordonator</a:t>
            </a:r>
          </a:p>
          <a:p>
            <a:pPr lvl="1" eaLnBrk="1" latinLnBrk="0" hangingPunct="1"/>
            <a:r>
              <a:rPr kumimoji="0" lang="ro-RO" smtClean="0"/>
              <a:t>Al doilea nivel</a:t>
            </a:r>
          </a:p>
          <a:p>
            <a:pPr lvl="2" eaLnBrk="1" latinLnBrk="0" hangingPunct="1"/>
            <a:r>
              <a:rPr kumimoji="0" lang="ro-RO" smtClean="0"/>
              <a:t>Al treilea nivel</a:t>
            </a:r>
          </a:p>
          <a:p>
            <a:pPr lvl="3" eaLnBrk="1" latinLnBrk="0" hangingPunct="1"/>
            <a:r>
              <a:rPr kumimoji="0" lang="ro-RO" smtClean="0"/>
              <a:t>Al patrulea nivel</a:t>
            </a:r>
          </a:p>
          <a:p>
            <a:pPr lvl="4" eaLnBrk="1" latinLnBrk="0" hangingPunct="1"/>
            <a:r>
              <a:rPr kumimoji="0" lang="ro-RO" smtClean="0"/>
              <a:t>Al cincilea nivel</a:t>
            </a:r>
            <a:endParaRPr kumimoji="0" lang="en-US"/>
          </a:p>
        </p:txBody>
      </p:sp>
      <p:sp>
        <p:nvSpPr>
          <p:cNvPr id="10" name="Substituent dată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9E7B2AD-34D6-4093-8772-DC8079B6D005}" type="datetimeFigureOut">
              <a:rPr lang="en-US" smtClean="0"/>
              <a:pPr/>
              <a:t>3/30/2012</a:t>
            </a:fld>
            <a:endParaRPr lang="en-US"/>
          </a:p>
        </p:txBody>
      </p:sp>
      <p:sp>
        <p:nvSpPr>
          <p:cNvPr id="22" name="Substituent subsol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ubstituent număr diapozitiv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E923D44-A265-4C35-B3D9-34A1C005FE0F}" type="slidenum">
              <a:rPr lang="en-US" smtClean="0"/>
              <a:pPr/>
              <a:t>‹#›</a:t>
            </a:fld>
            <a:endParaRPr lang="en-US"/>
          </a:p>
        </p:txBody>
      </p:sp>
      <p:grpSp>
        <p:nvGrpSpPr>
          <p:cNvPr id="2" name="Grupare 1"/>
          <p:cNvGrpSpPr/>
          <p:nvPr/>
        </p:nvGrpSpPr>
        <p:grpSpPr>
          <a:xfrm>
            <a:off x="-19017" y="202408"/>
            <a:ext cx="9180548" cy="649224"/>
            <a:chOff x="-19045" y="216550"/>
            <a:chExt cx="9180548" cy="649224"/>
          </a:xfrm>
        </p:grpSpPr>
        <p:sp>
          <p:nvSpPr>
            <p:cNvPr id="12" name="Formă liberă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ă liberă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ro.wikipedia.org/wiki/Arom%C3%A2ni" TargetMode="External"/><Relationship Id="rId7" Type="http://schemas.openxmlformats.org/officeDocument/2006/relationships/hyperlink" Target="http://www.inst.at/irics/speakers_n_s/sikimic.ht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ro.wikipedia.org/wiki/Ba%C4%8Dka" TargetMode="External"/><Relationship Id="rId5" Type="http://schemas.openxmlformats.org/officeDocument/2006/relationships/hyperlink" Target="http://ro.wikipedia.org/wiki/Banat" TargetMode="External"/><Relationship Id="rId4" Type="http://schemas.openxmlformats.org/officeDocument/2006/relationships/hyperlink" Target="http://ro.wikipedia.org/wiki/Republica_Macedonia"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10" Type="http://schemas.openxmlformats.org/officeDocument/2006/relationships/image" Target="../media/image20.jpeg"/><Relationship Id="rId4" Type="http://schemas.openxmlformats.org/officeDocument/2006/relationships/image" Target="../media/image14.jpeg"/><Relationship Id="rId9"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ctrTitle"/>
          </p:nvPr>
        </p:nvSpPr>
        <p:spPr/>
        <p:txBody>
          <a:bodyPr/>
          <a:lstStyle/>
          <a:p>
            <a:endParaRPr lang="ro-RO" dirty="0"/>
          </a:p>
        </p:txBody>
      </p:sp>
      <p:sp>
        <p:nvSpPr>
          <p:cNvPr id="3" name="Subtitlu 2"/>
          <p:cNvSpPr>
            <a:spLocks noGrp="1"/>
          </p:cNvSpPr>
          <p:nvPr>
            <p:ph type="subTitle" idx="1"/>
          </p:nvPr>
        </p:nvSpPr>
        <p:spPr/>
        <p:txBody>
          <a:bodyPr>
            <a:normAutofit fontScale="85000" lnSpcReduction="20000"/>
          </a:bodyPr>
          <a:lstStyle/>
          <a:p>
            <a:endParaRPr lang="ro-RO" dirty="0" smtClean="0"/>
          </a:p>
          <a:p>
            <a:endParaRPr lang="ro-RO" dirty="0" smtClean="0"/>
          </a:p>
          <a:p>
            <a:endParaRPr lang="ro-RO" dirty="0" smtClean="0"/>
          </a:p>
          <a:p>
            <a:r>
              <a:rPr lang="en-US" dirty="0" smtClean="0"/>
              <a:t>Dr. </a:t>
            </a:r>
            <a:r>
              <a:rPr lang="en-US" dirty="0" err="1" smtClean="0"/>
              <a:t>Jur</a:t>
            </a:r>
            <a:r>
              <a:rPr lang="en-US" dirty="0" smtClean="0"/>
              <a:t>. </a:t>
            </a:r>
            <a:r>
              <a:rPr lang="en-US" dirty="0" err="1" smtClean="0"/>
              <a:t>Denisa</a:t>
            </a:r>
            <a:r>
              <a:rPr lang="en-US" dirty="0" smtClean="0"/>
              <a:t> P</a:t>
            </a:r>
            <a:r>
              <a:rPr lang="ro-RO" dirty="0" err="1" smtClean="0"/>
              <a:t>ătrașcu</a:t>
            </a:r>
            <a:endParaRPr lang="ro-RO" dirty="0" smtClean="0"/>
          </a:p>
          <a:p>
            <a:r>
              <a:rPr lang="ro-RO" dirty="0" smtClean="0"/>
              <a:t>Cătălin Cornea</a:t>
            </a:r>
            <a:endParaRPr lang="ro-RO" dirty="0"/>
          </a:p>
        </p:txBody>
      </p:sp>
      <p:pic>
        <p:nvPicPr>
          <p:cNvPr id="1026" name="Picture 2" descr="C:\Users\leggis\Desktop\romani timoc\Afis A3 - Invitatie Valea Timocului 4 - Copie (2).jpg"/>
          <p:cNvPicPr>
            <a:picLocks noChangeAspect="1" noChangeArrowheads="1"/>
          </p:cNvPicPr>
          <p:nvPr/>
        </p:nvPicPr>
        <p:blipFill>
          <a:blip r:embed="rId2" cstate="print"/>
          <a:srcRect/>
          <a:stretch>
            <a:fillRect/>
          </a:stretch>
        </p:blipFill>
        <p:spPr bwMode="auto">
          <a:xfrm>
            <a:off x="467544" y="1196752"/>
            <a:ext cx="8008282" cy="3024336"/>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leggis\Desktop\394px-Romanian_language_Serbia.png"/>
          <p:cNvPicPr>
            <a:picLocks noGrp="1" noChangeAspect="1" noChangeArrowheads="1"/>
          </p:cNvPicPr>
          <p:nvPr>
            <p:ph idx="1"/>
          </p:nvPr>
        </p:nvPicPr>
        <p:blipFill>
          <a:blip r:embed="rId2" cstate="print"/>
          <a:srcRect/>
          <a:stretch>
            <a:fillRect/>
          </a:stretch>
        </p:blipFill>
        <p:spPr bwMode="auto">
          <a:xfrm>
            <a:off x="2696847" y="620713"/>
            <a:ext cx="3750306" cy="5703887"/>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pPr algn="ctr"/>
            <a:r>
              <a:rPr lang="en-US" dirty="0" smtClean="0"/>
              <a:t>TIMOC</a:t>
            </a:r>
            <a:endParaRPr lang="ro-RO" dirty="0"/>
          </a:p>
        </p:txBody>
      </p:sp>
      <p:sp>
        <p:nvSpPr>
          <p:cNvPr id="3" name="Substituent conținut 2"/>
          <p:cNvSpPr>
            <a:spLocks noGrp="1"/>
          </p:cNvSpPr>
          <p:nvPr>
            <p:ph idx="1"/>
          </p:nvPr>
        </p:nvSpPr>
        <p:spPr/>
        <p:txBody>
          <a:bodyPr>
            <a:normAutofit fontScale="92500"/>
          </a:bodyPr>
          <a:lstStyle/>
          <a:p>
            <a:pPr algn="just"/>
            <a:r>
              <a:rPr lang="en-US" b="1" dirty="0" err="1" smtClean="0"/>
              <a:t>Timocul</a:t>
            </a:r>
            <a:r>
              <a:rPr lang="en-US" dirty="0" smtClean="0"/>
              <a:t> </a:t>
            </a:r>
            <a:r>
              <a:rPr lang="en-US" dirty="0" err="1" smtClean="0"/>
              <a:t>sau</a:t>
            </a:r>
            <a:r>
              <a:rPr lang="en-US" dirty="0" smtClean="0"/>
              <a:t> </a:t>
            </a:r>
            <a:r>
              <a:rPr lang="en-US" b="1" dirty="0" err="1" smtClean="0"/>
              <a:t>Valea</a:t>
            </a:r>
            <a:r>
              <a:rPr lang="en-US" b="1" dirty="0" smtClean="0"/>
              <a:t> </a:t>
            </a:r>
            <a:r>
              <a:rPr lang="en-US" b="1" dirty="0" err="1" smtClean="0"/>
              <a:t>Timocului</a:t>
            </a:r>
            <a:r>
              <a:rPr lang="en-US" dirty="0" smtClean="0"/>
              <a:t> </a:t>
            </a:r>
            <a:r>
              <a:rPr lang="en-US" dirty="0" err="1" smtClean="0"/>
              <a:t>este</a:t>
            </a:r>
            <a:r>
              <a:rPr lang="en-US" dirty="0" smtClean="0"/>
              <a:t> o </a:t>
            </a:r>
            <a:r>
              <a:rPr lang="en-US" dirty="0" err="1" smtClean="0"/>
              <a:t>regiune</a:t>
            </a:r>
            <a:r>
              <a:rPr lang="en-US" dirty="0" smtClean="0"/>
              <a:t> </a:t>
            </a:r>
            <a:r>
              <a:rPr lang="en-US" dirty="0" err="1" smtClean="0"/>
              <a:t>situată</a:t>
            </a:r>
            <a:r>
              <a:rPr lang="en-US" dirty="0" smtClean="0"/>
              <a:t> </a:t>
            </a:r>
            <a:r>
              <a:rPr lang="en-US" dirty="0" err="1" smtClean="0"/>
              <a:t>în</a:t>
            </a:r>
            <a:r>
              <a:rPr lang="en-US" dirty="0" smtClean="0"/>
              <a:t> </a:t>
            </a:r>
            <a:r>
              <a:rPr lang="en-US" dirty="0" err="1" smtClean="0"/>
              <a:t>estul</a:t>
            </a:r>
            <a:r>
              <a:rPr lang="en-US" dirty="0" smtClean="0"/>
              <a:t> </a:t>
            </a:r>
            <a:r>
              <a:rPr lang="en-US" dirty="0" err="1" smtClean="0"/>
              <a:t>Serbiei</a:t>
            </a:r>
            <a:r>
              <a:rPr lang="en-US" dirty="0" smtClean="0"/>
              <a:t> </a:t>
            </a:r>
            <a:r>
              <a:rPr lang="en-US" dirty="0" err="1" smtClean="0"/>
              <a:t>și</a:t>
            </a:r>
            <a:r>
              <a:rPr lang="en-US" dirty="0" smtClean="0"/>
              <a:t> </a:t>
            </a:r>
            <a:r>
              <a:rPr lang="en-US" dirty="0" err="1" smtClean="0"/>
              <a:t>nord-vestul</a:t>
            </a:r>
            <a:r>
              <a:rPr lang="en-US" dirty="0" smtClean="0"/>
              <a:t> </a:t>
            </a:r>
            <a:r>
              <a:rPr lang="en-US" dirty="0" err="1" smtClean="0"/>
              <a:t>Bulgariei</a:t>
            </a:r>
            <a:r>
              <a:rPr lang="en-US" dirty="0" smtClean="0"/>
              <a:t>, de-a </a:t>
            </a:r>
            <a:r>
              <a:rPr lang="en-US" dirty="0" err="1" smtClean="0"/>
              <a:t>lungul</a:t>
            </a:r>
            <a:r>
              <a:rPr lang="en-US" dirty="0" smtClean="0"/>
              <a:t> </a:t>
            </a:r>
            <a:r>
              <a:rPr lang="en-US" dirty="0" err="1" smtClean="0"/>
              <a:t>văii</a:t>
            </a:r>
            <a:r>
              <a:rPr lang="en-US" dirty="0" smtClean="0"/>
              <a:t> </a:t>
            </a:r>
            <a:r>
              <a:rPr lang="en-US" dirty="0" err="1" smtClean="0"/>
              <a:t>râului</a:t>
            </a:r>
            <a:r>
              <a:rPr lang="en-US" dirty="0" smtClean="0"/>
              <a:t> </a:t>
            </a:r>
            <a:r>
              <a:rPr lang="en-US" dirty="0" err="1" smtClean="0"/>
              <a:t>Timoc</a:t>
            </a:r>
            <a:r>
              <a:rPr lang="en-US" dirty="0" smtClean="0"/>
              <a:t> </a:t>
            </a:r>
            <a:r>
              <a:rPr lang="en-US" dirty="0" err="1" smtClean="0"/>
              <a:t>și</a:t>
            </a:r>
            <a:r>
              <a:rPr lang="en-US" dirty="0" smtClean="0"/>
              <a:t> </a:t>
            </a:r>
            <a:r>
              <a:rPr lang="en-US" dirty="0" err="1" smtClean="0"/>
              <a:t>în</a:t>
            </a:r>
            <a:r>
              <a:rPr lang="en-US" dirty="0" smtClean="0"/>
              <a:t> </a:t>
            </a:r>
            <a:r>
              <a:rPr lang="en-US" dirty="0" err="1" smtClean="0"/>
              <a:t>zonele</a:t>
            </a:r>
            <a:r>
              <a:rPr lang="en-US" dirty="0" smtClean="0"/>
              <a:t> </a:t>
            </a:r>
            <a:r>
              <a:rPr lang="en-US" dirty="0" err="1" smtClean="0"/>
              <a:t>montane</a:t>
            </a:r>
            <a:r>
              <a:rPr lang="en-US" dirty="0" smtClean="0"/>
              <a:t> </a:t>
            </a:r>
            <a:r>
              <a:rPr lang="en-US" dirty="0" err="1" smtClean="0"/>
              <a:t>adiacente</a:t>
            </a:r>
            <a:r>
              <a:rPr lang="en-US" dirty="0" smtClean="0"/>
              <a:t> </a:t>
            </a:r>
            <a:r>
              <a:rPr lang="en-US" dirty="0" err="1" smtClean="0"/>
              <a:t>acesteia</a:t>
            </a:r>
            <a:r>
              <a:rPr lang="en-US" dirty="0" smtClean="0"/>
              <a:t>.</a:t>
            </a:r>
          </a:p>
          <a:p>
            <a:pPr algn="just"/>
            <a:r>
              <a:rPr lang="en-US" dirty="0" smtClean="0"/>
              <a:t>Este </a:t>
            </a:r>
            <a:r>
              <a:rPr lang="en-US" dirty="0" err="1" smtClean="0"/>
              <a:t>formată</a:t>
            </a:r>
            <a:r>
              <a:rPr lang="en-US" dirty="0" smtClean="0"/>
              <a:t> din </a:t>
            </a:r>
            <a:r>
              <a:rPr lang="en-US" dirty="0" err="1" smtClean="0"/>
              <a:t>județele</a:t>
            </a:r>
            <a:r>
              <a:rPr lang="en-US" dirty="0" smtClean="0"/>
              <a:t> </a:t>
            </a:r>
            <a:r>
              <a:rPr lang="ro-RO" dirty="0" smtClean="0"/>
              <a:t>B</a:t>
            </a:r>
            <a:r>
              <a:rPr lang="en-US" dirty="0" err="1" smtClean="0"/>
              <a:t>ranicevo</a:t>
            </a:r>
            <a:r>
              <a:rPr lang="en-US" dirty="0" smtClean="0"/>
              <a:t>, Morava de </a:t>
            </a:r>
            <a:r>
              <a:rPr lang="en-US" dirty="0" err="1" smtClean="0"/>
              <a:t>Est</a:t>
            </a:r>
            <a:r>
              <a:rPr lang="en-US" dirty="0" smtClean="0"/>
              <a:t>, </a:t>
            </a:r>
            <a:r>
              <a:rPr lang="en-US" dirty="0" err="1" smtClean="0"/>
              <a:t>Bor</a:t>
            </a:r>
            <a:r>
              <a:rPr lang="en-US" dirty="0" smtClean="0"/>
              <a:t> </a:t>
            </a:r>
            <a:r>
              <a:rPr lang="en-US" dirty="0" err="1" smtClean="0"/>
              <a:t>și</a:t>
            </a:r>
            <a:r>
              <a:rPr lang="en-US" dirty="0" smtClean="0"/>
              <a:t> </a:t>
            </a:r>
            <a:r>
              <a:rPr lang="en-US" dirty="0" err="1" smtClean="0"/>
              <a:t>Zaječar</a:t>
            </a:r>
            <a:r>
              <a:rPr lang="en-US" dirty="0" smtClean="0"/>
              <a:t>, </a:t>
            </a:r>
            <a:r>
              <a:rPr lang="en-US" dirty="0" err="1" smtClean="0"/>
              <a:t>precum</a:t>
            </a:r>
            <a:r>
              <a:rPr lang="en-US" dirty="0" smtClean="0"/>
              <a:t> </a:t>
            </a:r>
            <a:r>
              <a:rPr lang="en-US" dirty="0" err="1" smtClean="0"/>
              <a:t>și</a:t>
            </a:r>
            <a:r>
              <a:rPr lang="en-US" dirty="0" smtClean="0"/>
              <a:t> </a:t>
            </a:r>
            <a:r>
              <a:rPr lang="en-US" dirty="0" err="1" smtClean="0"/>
              <a:t>regiunea</a:t>
            </a:r>
            <a:r>
              <a:rPr lang="en-US" dirty="0" smtClean="0"/>
              <a:t> </a:t>
            </a:r>
            <a:r>
              <a:rPr lang="en-US" dirty="0" err="1" smtClean="0"/>
              <a:t>bulgară</a:t>
            </a:r>
            <a:r>
              <a:rPr lang="en-US" dirty="0" smtClean="0"/>
              <a:t> Vidin.</a:t>
            </a:r>
          </a:p>
          <a:p>
            <a:pPr algn="just"/>
            <a:r>
              <a:rPr lang="en-US" dirty="0" err="1" smtClean="0"/>
              <a:t>Uneori</a:t>
            </a:r>
            <a:r>
              <a:rPr lang="en-US" dirty="0" smtClean="0"/>
              <a:t>, </a:t>
            </a:r>
            <a:r>
              <a:rPr lang="en-US" dirty="0" err="1" smtClean="0"/>
              <a:t>regiunea</a:t>
            </a:r>
            <a:r>
              <a:rPr lang="en-US" dirty="0" smtClean="0"/>
              <a:t> </a:t>
            </a:r>
            <a:r>
              <a:rPr lang="en-US" dirty="0" err="1" smtClean="0"/>
              <a:t>este</a:t>
            </a:r>
            <a:r>
              <a:rPr lang="en-US" dirty="0" smtClean="0"/>
              <a:t> </a:t>
            </a:r>
            <a:r>
              <a:rPr lang="en-US" dirty="0" err="1" smtClean="0"/>
              <a:t>numită</a:t>
            </a:r>
            <a:r>
              <a:rPr lang="en-US" dirty="0" smtClean="0"/>
              <a:t> </a:t>
            </a:r>
            <a:r>
              <a:rPr lang="en-US" dirty="0" err="1" smtClean="0"/>
              <a:t>Tribalia</a:t>
            </a:r>
            <a:r>
              <a:rPr lang="en-US" dirty="0" smtClean="0"/>
              <a:t> (</a:t>
            </a:r>
            <a:r>
              <a:rPr lang="en-US" dirty="0" err="1" smtClean="0"/>
              <a:t>după</a:t>
            </a:r>
            <a:r>
              <a:rPr lang="en-US" dirty="0" smtClean="0"/>
              <a:t> </a:t>
            </a:r>
            <a:r>
              <a:rPr lang="en-US" dirty="0" err="1" smtClean="0"/>
              <a:t>Tribali</a:t>
            </a:r>
            <a:r>
              <a:rPr lang="en-US" dirty="0" smtClean="0"/>
              <a:t>, o </a:t>
            </a:r>
            <a:r>
              <a:rPr lang="en-US" dirty="0" err="1" smtClean="0"/>
              <a:t>ramură</a:t>
            </a:r>
            <a:r>
              <a:rPr lang="en-US" dirty="0" smtClean="0"/>
              <a:t> a </a:t>
            </a:r>
            <a:r>
              <a:rPr lang="en-US" dirty="0" err="1" smtClean="0"/>
              <a:t>dacilor</a:t>
            </a:r>
            <a:r>
              <a:rPr lang="en-US" dirty="0" smtClean="0"/>
              <a:t> din </a:t>
            </a:r>
            <a:r>
              <a:rPr lang="en-US" dirty="0" err="1" smtClean="0"/>
              <a:t>antichitate</a:t>
            </a:r>
            <a:r>
              <a:rPr lang="en-US" dirty="0" smtClean="0"/>
              <a:t> care a </a:t>
            </a:r>
            <a:r>
              <a:rPr lang="en-US" dirty="0" err="1" smtClean="0"/>
              <a:t>trăit</a:t>
            </a:r>
            <a:r>
              <a:rPr lang="en-US" dirty="0" smtClean="0"/>
              <a:t> </a:t>
            </a:r>
            <a:r>
              <a:rPr lang="en-US" dirty="0" err="1" smtClean="0"/>
              <a:t>în</a:t>
            </a:r>
            <a:r>
              <a:rPr lang="en-US" dirty="0" smtClean="0"/>
              <a:t> </a:t>
            </a:r>
            <a:r>
              <a:rPr lang="en-US" dirty="0" err="1" smtClean="0"/>
              <a:t>nord-vestul</a:t>
            </a:r>
            <a:r>
              <a:rPr lang="en-US" dirty="0" smtClean="0"/>
              <a:t> </a:t>
            </a:r>
            <a:r>
              <a:rPr lang="en-US" dirty="0" err="1" smtClean="0"/>
              <a:t>Bulgariei</a:t>
            </a:r>
            <a:r>
              <a:rPr lang="en-US" dirty="0" smtClean="0"/>
              <a:t> de </a:t>
            </a:r>
            <a:r>
              <a:rPr lang="en-US" dirty="0" err="1" smtClean="0"/>
              <a:t>azi</a:t>
            </a:r>
            <a:r>
              <a:rPr lang="en-US" dirty="0" smtClean="0"/>
              <a:t>). </a:t>
            </a:r>
          </a:p>
          <a:p>
            <a:pPr algn="just"/>
            <a:r>
              <a:rPr lang="en-US" dirty="0" err="1" smtClean="0"/>
              <a:t>În</a:t>
            </a:r>
            <a:r>
              <a:rPr lang="en-US" dirty="0" smtClean="0"/>
              <a:t> </a:t>
            </a:r>
            <a:r>
              <a:rPr lang="en-US" dirty="0" err="1" smtClean="0"/>
              <a:t>această</a:t>
            </a:r>
            <a:r>
              <a:rPr lang="en-US" dirty="0" smtClean="0"/>
              <a:t> </a:t>
            </a:r>
            <a:r>
              <a:rPr lang="en-US" dirty="0" err="1" smtClean="0"/>
              <a:t>regiune</a:t>
            </a:r>
            <a:r>
              <a:rPr lang="en-US" dirty="0" smtClean="0"/>
              <a:t> </a:t>
            </a:r>
            <a:r>
              <a:rPr lang="en-US" dirty="0" err="1" smtClean="0"/>
              <a:t>trăiește</a:t>
            </a:r>
            <a:r>
              <a:rPr lang="en-US" dirty="0" smtClean="0"/>
              <a:t> o </a:t>
            </a:r>
            <a:r>
              <a:rPr lang="en-US" dirty="0" err="1" smtClean="0"/>
              <a:t>importantă</a:t>
            </a:r>
            <a:r>
              <a:rPr lang="en-US" dirty="0" smtClean="0"/>
              <a:t> </a:t>
            </a:r>
            <a:r>
              <a:rPr lang="en-US" dirty="0" err="1" smtClean="0"/>
              <a:t>populație</a:t>
            </a:r>
            <a:r>
              <a:rPr lang="en-US" dirty="0" smtClean="0"/>
              <a:t> </a:t>
            </a:r>
            <a:r>
              <a:rPr lang="en-US" dirty="0" err="1" smtClean="0"/>
              <a:t>românească</a:t>
            </a:r>
            <a:r>
              <a:rPr lang="en-US" dirty="0" smtClean="0"/>
              <a:t>, </a:t>
            </a:r>
            <a:r>
              <a:rPr lang="en-US" dirty="0" err="1" smtClean="0"/>
              <a:t>numită</a:t>
            </a:r>
            <a:r>
              <a:rPr lang="en-US" dirty="0" smtClean="0"/>
              <a:t> de </a:t>
            </a:r>
            <a:r>
              <a:rPr lang="en-US" dirty="0" err="1" smtClean="0"/>
              <a:t>către</a:t>
            </a:r>
            <a:r>
              <a:rPr lang="en-US" dirty="0" smtClean="0"/>
              <a:t> </a:t>
            </a:r>
            <a:r>
              <a:rPr lang="en-US" dirty="0" err="1" smtClean="0"/>
              <a:t>slavi</a:t>
            </a:r>
            <a:r>
              <a:rPr lang="en-US" dirty="0" smtClean="0"/>
              <a:t> </a:t>
            </a:r>
            <a:r>
              <a:rPr lang="en-US" dirty="0" err="1" smtClean="0"/>
              <a:t>drept</a:t>
            </a:r>
            <a:r>
              <a:rPr lang="en-US" dirty="0" smtClean="0"/>
              <a:t> "</a:t>
            </a:r>
            <a:r>
              <a:rPr lang="en-US" dirty="0" err="1" smtClean="0"/>
              <a:t>vlasi</a:t>
            </a:r>
            <a:r>
              <a:rPr lang="en-US" dirty="0" smtClean="0"/>
              <a:t>" (</a:t>
            </a:r>
            <a:r>
              <a:rPr lang="en-US" dirty="0" err="1" smtClean="0"/>
              <a:t>valahi</a:t>
            </a:r>
            <a:r>
              <a:rPr lang="en-US" dirty="0" smtClean="0"/>
              <a:t>, </a:t>
            </a:r>
            <a:r>
              <a:rPr lang="en-US" dirty="0" err="1" smtClean="0"/>
              <a:t>vlahi</a:t>
            </a:r>
            <a:r>
              <a:rPr lang="en-US" dirty="0" smtClean="0"/>
              <a:t>).</a:t>
            </a:r>
            <a:r>
              <a:rPr lang="en-US" b="1" dirty="0" smtClean="0"/>
              <a:t> </a:t>
            </a:r>
            <a:endParaRPr lang="ro-RO"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a:xfrm>
            <a:off x="611560" y="274638"/>
            <a:ext cx="8075240" cy="490066"/>
          </a:xfrm>
        </p:spPr>
        <p:txBody>
          <a:bodyPr>
            <a:normAutofit fontScale="90000"/>
          </a:bodyPr>
          <a:lstStyle/>
          <a:p>
            <a:pPr algn="ctr"/>
            <a:r>
              <a:rPr lang="en-US" dirty="0" err="1" smtClean="0">
                <a:solidFill>
                  <a:schemeClr val="tx1"/>
                </a:solidFill>
              </a:rPr>
              <a:t>Istoricul</a:t>
            </a:r>
            <a:r>
              <a:rPr lang="en-US" dirty="0" smtClean="0">
                <a:solidFill>
                  <a:schemeClr val="tx1"/>
                </a:solidFill>
              </a:rPr>
              <a:t> </a:t>
            </a:r>
            <a:r>
              <a:rPr lang="en-US" dirty="0" err="1" smtClean="0">
                <a:solidFill>
                  <a:schemeClr val="tx1"/>
                </a:solidFill>
              </a:rPr>
              <a:t>Timocului</a:t>
            </a:r>
            <a:r>
              <a:rPr lang="ro-RO" dirty="0" smtClean="0">
                <a:solidFill>
                  <a:schemeClr val="tx1"/>
                </a:solidFill>
              </a:rPr>
              <a:t> (I)</a:t>
            </a:r>
            <a:endParaRPr lang="ro-RO" dirty="0">
              <a:solidFill>
                <a:schemeClr val="tx1"/>
              </a:solidFill>
            </a:endParaRPr>
          </a:p>
        </p:txBody>
      </p:sp>
      <p:sp>
        <p:nvSpPr>
          <p:cNvPr id="3" name="Substituent conținut 2"/>
          <p:cNvSpPr>
            <a:spLocks noGrp="1"/>
          </p:cNvSpPr>
          <p:nvPr>
            <p:ph idx="1"/>
          </p:nvPr>
        </p:nvSpPr>
        <p:spPr>
          <a:xfrm>
            <a:off x="457200" y="908720"/>
            <a:ext cx="8229600" cy="5688631"/>
          </a:xfrm>
        </p:spPr>
        <p:txBody>
          <a:bodyPr>
            <a:noAutofit/>
          </a:bodyPr>
          <a:lstStyle/>
          <a:p>
            <a:pPr algn="just"/>
            <a:r>
              <a:rPr lang="en-US" sz="1800" dirty="0" err="1" smtClean="0">
                <a:latin typeface="Arial" pitchFamily="34" charset="0"/>
                <a:cs typeface="Arial" pitchFamily="34" charset="0"/>
              </a:rPr>
              <a:t>În</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mileniul</a:t>
            </a:r>
            <a:r>
              <a:rPr lang="en-US" sz="1800" dirty="0" smtClean="0">
                <a:latin typeface="Arial" pitchFamily="34" charset="0"/>
                <a:cs typeface="Arial" pitchFamily="34" charset="0"/>
              </a:rPr>
              <a:t> 1. î. Hr., </a:t>
            </a:r>
            <a:r>
              <a:rPr lang="en-US" sz="1800" dirty="0" err="1" smtClean="0">
                <a:latin typeface="Arial" pitchFamily="34" charset="0"/>
                <a:cs typeface="Arial" pitchFamily="34" charset="0"/>
              </a:rPr>
              <a:t>regiunea</a:t>
            </a:r>
            <a:r>
              <a:rPr lang="en-US" sz="1800" dirty="0" smtClean="0">
                <a:latin typeface="Arial" pitchFamily="34" charset="0"/>
                <a:cs typeface="Arial" pitchFamily="34" charset="0"/>
              </a:rPr>
              <a:t> Morava-</a:t>
            </a:r>
            <a:r>
              <a:rPr lang="en-US" sz="1800" dirty="0" err="1" smtClean="0">
                <a:latin typeface="Arial" pitchFamily="34" charset="0"/>
                <a:cs typeface="Arial" pitchFamily="34" charset="0"/>
              </a:rPr>
              <a:t>Timoc</a:t>
            </a:r>
            <a:r>
              <a:rPr lang="en-US" sz="1800" dirty="0" smtClean="0">
                <a:latin typeface="Arial" pitchFamily="34" charset="0"/>
                <a:cs typeface="Arial" pitchFamily="34" charset="0"/>
              </a:rPr>
              <a:t> a </a:t>
            </a:r>
            <a:r>
              <a:rPr lang="en-US" sz="1800" dirty="0" err="1" smtClean="0">
                <a:latin typeface="Arial" pitchFamily="34" charset="0"/>
                <a:cs typeface="Arial" pitchFamily="34" charset="0"/>
              </a:rPr>
              <a:t>fost</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populată</a:t>
            </a:r>
            <a:r>
              <a:rPr lang="en-US" sz="1800" dirty="0" smtClean="0">
                <a:latin typeface="Arial" pitchFamily="34" charset="0"/>
                <a:cs typeface="Arial" pitchFamily="34" charset="0"/>
              </a:rPr>
              <a:t> de diverse </a:t>
            </a:r>
            <a:r>
              <a:rPr lang="en-US" sz="1800" dirty="0" err="1" smtClean="0">
                <a:latin typeface="Arial" pitchFamily="34" charset="0"/>
                <a:cs typeface="Arial" pitchFamily="34" charset="0"/>
              </a:rPr>
              <a:t>triburi</a:t>
            </a:r>
            <a:r>
              <a:rPr lang="en-US" sz="1800" dirty="0" smtClean="0">
                <a:latin typeface="Arial" pitchFamily="34" charset="0"/>
                <a:cs typeface="Arial" pitchFamily="34" charset="0"/>
              </a:rPr>
              <a:t> de </a:t>
            </a:r>
            <a:r>
              <a:rPr lang="en-US" sz="1800" dirty="0" err="1" smtClean="0">
                <a:latin typeface="Arial" pitchFamily="34" charset="0"/>
                <a:cs typeface="Arial" pitchFamily="34" charset="0"/>
              </a:rPr>
              <a:t>traci</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printre</a:t>
            </a:r>
            <a:r>
              <a:rPr lang="en-US" sz="1800" dirty="0" smtClean="0">
                <a:latin typeface="Arial" pitchFamily="34" charset="0"/>
                <a:cs typeface="Arial" pitchFamily="34" charset="0"/>
              </a:rPr>
              <a:t> care </a:t>
            </a:r>
            <a:r>
              <a:rPr lang="en-US" sz="1800" dirty="0" err="1" smtClean="0">
                <a:latin typeface="Arial" pitchFamily="34" charset="0"/>
                <a:cs typeface="Arial" pitchFamily="34" charset="0"/>
              </a:rPr>
              <a:t>Tribalii</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În</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perioada</a:t>
            </a:r>
            <a:r>
              <a:rPr lang="en-US" sz="1800" dirty="0" smtClean="0">
                <a:latin typeface="Arial" pitchFamily="34" charset="0"/>
                <a:cs typeface="Arial" pitchFamily="34" charset="0"/>
              </a:rPr>
              <a:t> 60 - 44 </a:t>
            </a:r>
            <a:r>
              <a:rPr lang="en-US" sz="1800" dirty="0" err="1" smtClean="0">
                <a:latin typeface="Arial" pitchFamily="34" charset="0"/>
                <a:cs typeface="Arial" pitchFamily="34" charset="0"/>
              </a:rPr>
              <a:t>î.Hr</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teritoriul</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este</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inclus</a:t>
            </a:r>
            <a:r>
              <a:rPr lang="en-US" sz="1800" dirty="0" smtClean="0">
                <a:latin typeface="Arial" pitchFamily="34" charset="0"/>
                <a:cs typeface="Arial" pitchFamily="34" charset="0"/>
              </a:rPr>
              <a:t> </a:t>
            </a:r>
            <a:r>
              <a:rPr lang="en-US" sz="1800" b="1" dirty="0" err="1" smtClean="0">
                <a:latin typeface="Arial" pitchFamily="34" charset="0"/>
                <a:cs typeface="Arial" pitchFamily="34" charset="0"/>
              </a:rPr>
              <a:t>statului</a:t>
            </a:r>
            <a:r>
              <a:rPr lang="en-US" sz="1800" b="1" dirty="0" smtClean="0">
                <a:latin typeface="Arial" pitchFamily="34" charset="0"/>
                <a:cs typeface="Arial" pitchFamily="34" charset="0"/>
              </a:rPr>
              <a:t> </a:t>
            </a:r>
            <a:r>
              <a:rPr lang="ro-RO" sz="1800" b="1" dirty="0" err="1" smtClean="0">
                <a:latin typeface="Arial" pitchFamily="34" charset="0"/>
                <a:cs typeface="Arial" pitchFamily="34" charset="0"/>
              </a:rPr>
              <a:t>d</a:t>
            </a:r>
            <a:r>
              <a:rPr lang="en-US" sz="1800" b="1" dirty="0" smtClean="0">
                <a:latin typeface="Arial" pitchFamily="34" charset="0"/>
                <a:cs typeface="Arial" pitchFamily="34" charset="0"/>
              </a:rPr>
              <a:t>ac </a:t>
            </a:r>
            <a:r>
              <a:rPr lang="en-US" sz="1800" dirty="0" err="1" smtClean="0">
                <a:latin typeface="Arial" pitchFamily="34" charset="0"/>
                <a:cs typeface="Arial" pitchFamily="34" charset="0"/>
              </a:rPr>
              <a:t>condus</a:t>
            </a:r>
            <a:r>
              <a:rPr lang="en-US" sz="1800" dirty="0" smtClean="0">
                <a:latin typeface="Arial" pitchFamily="34" charset="0"/>
                <a:cs typeface="Arial" pitchFamily="34" charset="0"/>
              </a:rPr>
              <a:t> de </a:t>
            </a:r>
            <a:r>
              <a:rPr lang="en-US" sz="1800" dirty="0" err="1" smtClean="0">
                <a:latin typeface="Arial" pitchFamily="34" charset="0"/>
                <a:cs typeface="Arial" pitchFamily="34" charset="0"/>
              </a:rPr>
              <a:t>Burebista</a:t>
            </a:r>
            <a:r>
              <a:rPr lang="en-US" sz="1800" dirty="0" smtClean="0">
                <a:latin typeface="Arial" pitchFamily="34" charset="0"/>
                <a:cs typeface="Arial" pitchFamily="34" charset="0"/>
              </a:rPr>
              <a:t>. </a:t>
            </a:r>
            <a:endParaRPr lang="ro-RO" sz="1800" dirty="0" smtClean="0">
              <a:latin typeface="Arial" pitchFamily="34" charset="0"/>
              <a:cs typeface="Arial" pitchFamily="34" charset="0"/>
            </a:endParaRPr>
          </a:p>
          <a:p>
            <a:pPr algn="just"/>
            <a:r>
              <a:rPr lang="en-US" sz="1800" dirty="0" err="1" smtClean="0">
                <a:latin typeface="Arial" pitchFamily="34" charset="0"/>
                <a:cs typeface="Arial" pitchFamily="34" charset="0"/>
              </a:rPr>
              <a:t>În</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anul</a:t>
            </a:r>
            <a:r>
              <a:rPr lang="en-US" sz="1800" dirty="0" smtClean="0">
                <a:latin typeface="Arial" pitchFamily="34" charset="0"/>
                <a:cs typeface="Arial" pitchFamily="34" charset="0"/>
              </a:rPr>
              <a:t> </a:t>
            </a:r>
            <a:r>
              <a:rPr lang="en-US" sz="1800" b="1" dirty="0" smtClean="0">
                <a:latin typeface="Arial" pitchFamily="34" charset="0"/>
                <a:cs typeface="Arial" pitchFamily="34" charset="0"/>
              </a:rPr>
              <a:t>29 î. </a:t>
            </a:r>
            <a:r>
              <a:rPr lang="en-US" sz="1800" b="1" dirty="0" err="1" smtClean="0">
                <a:latin typeface="Arial" pitchFamily="34" charset="0"/>
                <a:cs typeface="Arial" pitchFamily="34" charset="0"/>
              </a:rPr>
              <a:t>e.n</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zona</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este</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cucerită</a:t>
            </a:r>
            <a:r>
              <a:rPr lang="en-US" sz="1800" dirty="0" smtClean="0">
                <a:latin typeface="Arial" pitchFamily="34" charset="0"/>
                <a:cs typeface="Arial" pitchFamily="34" charset="0"/>
              </a:rPr>
              <a:t> de </a:t>
            </a:r>
            <a:r>
              <a:rPr lang="en-US" sz="1800" dirty="0" err="1" smtClean="0">
                <a:latin typeface="Arial" pitchFamily="34" charset="0"/>
                <a:cs typeface="Arial" pitchFamily="34" charset="0"/>
              </a:rPr>
              <a:t>către</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romani</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și</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inclusă</a:t>
            </a:r>
            <a:r>
              <a:rPr lang="en-US" sz="1800" dirty="0" smtClean="0">
                <a:latin typeface="Arial" pitchFamily="34" charset="0"/>
                <a:cs typeface="Arial" pitchFamily="34" charset="0"/>
              </a:rPr>
              <a:t> </a:t>
            </a:r>
            <a:r>
              <a:rPr lang="en-US" sz="1800" b="1" dirty="0" err="1" smtClean="0">
                <a:latin typeface="Arial" pitchFamily="34" charset="0"/>
                <a:cs typeface="Arial" pitchFamily="34" charset="0"/>
              </a:rPr>
              <a:t>provinciei</a:t>
            </a:r>
            <a:r>
              <a:rPr lang="en-US" sz="1800" b="1" dirty="0" smtClean="0">
                <a:latin typeface="Arial" pitchFamily="34" charset="0"/>
                <a:cs typeface="Arial" pitchFamily="34" charset="0"/>
              </a:rPr>
              <a:t> Moesia</a:t>
            </a:r>
            <a:r>
              <a:rPr lang="en-US" sz="1800" dirty="0" smtClean="0">
                <a:latin typeface="Arial" pitchFamily="34" charset="0"/>
                <a:cs typeface="Arial" pitchFamily="34" charset="0"/>
              </a:rPr>
              <a:t>. O </a:t>
            </a:r>
            <a:r>
              <a:rPr lang="en-US" sz="1800" dirty="0" err="1" smtClean="0">
                <a:latin typeface="Arial" pitchFamily="34" charset="0"/>
                <a:cs typeface="Arial" pitchFamily="34" charset="0"/>
              </a:rPr>
              <a:t>importantă</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consecință</a:t>
            </a:r>
            <a:r>
              <a:rPr lang="en-US" sz="1800" dirty="0" smtClean="0">
                <a:latin typeface="Arial" pitchFamily="34" charset="0"/>
                <a:cs typeface="Arial" pitchFamily="34" charset="0"/>
              </a:rPr>
              <a:t> a </a:t>
            </a:r>
            <a:r>
              <a:rPr lang="en-US" sz="1800" dirty="0" err="1" smtClean="0">
                <a:latin typeface="Arial" pitchFamily="34" charset="0"/>
                <a:cs typeface="Arial" pitchFamily="34" charset="0"/>
              </a:rPr>
              <a:t>stăpânirii</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romane</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este</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romanizarea</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populației</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autohtone</a:t>
            </a:r>
            <a:r>
              <a:rPr lang="en-US" sz="1800" dirty="0" smtClean="0">
                <a:latin typeface="Arial" pitchFamily="34" charset="0"/>
                <a:cs typeface="Arial" pitchFamily="34" charset="0"/>
              </a:rPr>
              <a:t>.</a:t>
            </a:r>
          </a:p>
          <a:p>
            <a:pPr algn="just"/>
            <a:r>
              <a:rPr lang="en-US" sz="1800" dirty="0" err="1" smtClean="0">
                <a:latin typeface="Arial" pitchFamily="34" charset="0"/>
                <a:cs typeface="Arial" pitchFamily="34" charset="0"/>
              </a:rPr>
              <a:t>După</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retragerea</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administrației</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romane</a:t>
            </a:r>
            <a:r>
              <a:rPr lang="en-US" sz="1800" dirty="0" smtClean="0">
                <a:latin typeface="Arial" pitchFamily="34" charset="0"/>
                <a:cs typeface="Arial" pitchFamily="34" charset="0"/>
              </a:rPr>
              <a:t> din </a:t>
            </a:r>
            <a:r>
              <a:rPr lang="en-US" sz="1800" dirty="0" err="1" smtClean="0">
                <a:latin typeface="Arial" pitchFamily="34" charset="0"/>
                <a:cs typeface="Arial" pitchFamily="34" charset="0"/>
              </a:rPr>
              <a:t>teritoriile</a:t>
            </a:r>
            <a:r>
              <a:rPr lang="en-US" sz="1800" dirty="0" smtClean="0">
                <a:latin typeface="Arial" pitchFamily="34" charset="0"/>
                <a:cs typeface="Arial" pitchFamily="34" charset="0"/>
              </a:rPr>
              <a:t> de la </a:t>
            </a:r>
            <a:r>
              <a:rPr lang="en-US" sz="1800" dirty="0" err="1" smtClean="0">
                <a:latin typeface="Arial" pitchFamily="34" charset="0"/>
                <a:cs typeface="Arial" pitchFamily="34" charset="0"/>
              </a:rPr>
              <a:t>nord</a:t>
            </a:r>
            <a:r>
              <a:rPr lang="en-US" sz="1800" dirty="0" smtClean="0">
                <a:latin typeface="Arial" pitchFamily="34" charset="0"/>
                <a:cs typeface="Arial" pitchFamily="34" charset="0"/>
              </a:rPr>
              <a:t> de </a:t>
            </a:r>
            <a:r>
              <a:rPr lang="en-US" sz="1800" dirty="0" err="1" smtClean="0">
                <a:latin typeface="Arial" pitchFamily="34" charset="0"/>
                <a:cs typeface="Arial" pitchFamily="34" charset="0"/>
              </a:rPr>
              <a:t>Dunăre</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în</a:t>
            </a:r>
            <a:r>
              <a:rPr lang="en-US" sz="1800" dirty="0" smtClean="0">
                <a:latin typeface="Arial" pitchFamily="34" charset="0"/>
                <a:cs typeface="Arial" pitchFamily="34" charset="0"/>
              </a:rPr>
              <a:t> </a:t>
            </a:r>
            <a:r>
              <a:rPr lang="ro-RO" sz="1800" b="1" dirty="0" smtClean="0">
                <a:latin typeface="Arial" pitchFamily="34" charset="0"/>
                <a:cs typeface="Arial" pitchFamily="34" charset="0"/>
              </a:rPr>
              <a:t>anul </a:t>
            </a:r>
            <a:r>
              <a:rPr lang="en-US" sz="1800" b="1" dirty="0" smtClean="0">
                <a:latin typeface="Arial" pitchFamily="34" charset="0"/>
                <a:cs typeface="Arial" pitchFamily="34" charset="0"/>
              </a:rPr>
              <a:t>271 </a:t>
            </a:r>
            <a:r>
              <a:rPr lang="en-US" sz="1800" dirty="0" smtClean="0">
                <a:latin typeface="Arial" pitchFamily="34" charset="0"/>
                <a:cs typeface="Arial" pitchFamily="34" charset="0"/>
              </a:rPr>
              <a:t>("</a:t>
            </a:r>
            <a:r>
              <a:rPr lang="en-US" sz="1800" dirty="0" err="1" smtClean="0">
                <a:latin typeface="Arial" pitchFamily="34" charset="0"/>
                <a:cs typeface="Arial" pitchFamily="34" charset="0"/>
              </a:rPr>
              <a:t>Retragerea</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Aureliană</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cea</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mai</a:t>
            </a:r>
            <a:r>
              <a:rPr lang="en-US" sz="1800" dirty="0" smtClean="0">
                <a:latin typeface="Arial" pitchFamily="34" charset="0"/>
                <a:cs typeface="Arial" pitchFamily="34" charset="0"/>
              </a:rPr>
              <a:t> mare parte a </a:t>
            </a:r>
            <a:r>
              <a:rPr lang="en-US" sz="1800" dirty="0" err="1" smtClean="0">
                <a:latin typeface="Arial" pitchFamily="34" charset="0"/>
                <a:cs typeface="Arial" pitchFamily="34" charset="0"/>
              </a:rPr>
              <a:t>regiunii</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este</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inclusă</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noii</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provincii</a:t>
            </a:r>
            <a:r>
              <a:rPr lang="en-US" sz="1800" dirty="0" smtClean="0">
                <a:latin typeface="Arial" pitchFamily="34" charset="0"/>
                <a:cs typeface="Arial" pitchFamily="34" charset="0"/>
              </a:rPr>
              <a:t> </a:t>
            </a:r>
            <a:r>
              <a:rPr lang="en-US" sz="1800" b="1" dirty="0" smtClean="0">
                <a:latin typeface="Arial" pitchFamily="34" charset="0"/>
                <a:cs typeface="Arial" pitchFamily="34" charset="0"/>
              </a:rPr>
              <a:t>Dacia </a:t>
            </a:r>
            <a:r>
              <a:rPr lang="en-US" sz="1800" b="1" dirty="0" err="1" smtClean="0">
                <a:latin typeface="Arial" pitchFamily="34" charset="0"/>
                <a:cs typeface="Arial" pitchFamily="34" charset="0"/>
              </a:rPr>
              <a:t>Ripensis</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Aici</a:t>
            </a:r>
            <a:r>
              <a:rPr lang="en-US" sz="1800" dirty="0" smtClean="0">
                <a:latin typeface="Arial" pitchFamily="34" charset="0"/>
                <a:cs typeface="Arial" pitchFamily="34" charset="0"/>
              </a:rPr>
              <a:t> se </a:t>
            </a:r>
            <a:r>
              <a:rPr lang="en-US" sz="1800" dirty="0" err="1" smtClean="0">
                <a:latin typeface="Arial" pitchFamily="34" charset="0"/>
                <a:cs typeface="Arial" pitchFamily="34" charset="0"/>
              </a:rPr>
              <a:t>așează</a:t>
            </a:r>
            <a:r>
              <a:rPr lang="en-US" sz="1800" dirty="0" smtClean="0">
                <a:latin typeface="Arial" pitchFamily="34" charset="0"/>
                <a:cs typeface="Arial" pitchFamily="34" charset="0"/>
              </a:rPr>
              <a:t> o parte din </a:t>
            </a:r>
            <a:r>
              <a:rPr lang="en-US" sz="1800" dirty="0" err="1" smtClean="0">
                <a:latin typeface="Arial" pitchFamily="34" charset="0"/>
                <a:cs typeface="Arial" pitchFamily="34" charset="0"/>
              </a:rPr>
              <a:t>populația</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fostei</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provincii</a:t>
            </a:r>
            <a:r>
              <a:rPr lang="en-US" sz="1800" dirty="0" smtClean="0">
                <a:latin typeface="Arial" pitchFamily="34" charset="0"/>
                <a:cs typeface="Arial" pitchFamily="34" charset="0"/>
              </a:rPr>
              <a:t> Dacia. </a:t>
            </a:r>
            <a:endParaRPr lang="ro-RO" sz="1800" dirty="0" smtClean="0">
              <a:latin typeface="Arial" pitchFamily="34" charset="0"/>
              <a:cs typeface="Arial" pitchFamily="34" charset="0"/>
            </a:endParaRPr>
          </a:p>
          <a:p>
            <a:pPr algn="just"/>
            <a:r>
              <a:rPr lang="ro-RO" sz="1800" dirty="0" smtClean="0">
                <a:latin typeface="Arial" pitchFamily="34" charset="0"/>
                <a:cs typeface="Arial" pitchFamily="34" charset="0"/>
              </a:rPr>
              <a:t>P</a:t>
            </a:r>
            <a:r>
              <a:rPr lang="en-US" sz="1800" dirty="0" err="1" smtClean="0">
                <a:latin typeface="Arial" pitchFamily="34" charset="0"/>
                <a:cs typeface="Arial" pitchFamily="34" charset="0"/>
              </a:rPr>
              <a:t>rin</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evoluția</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Imperiului</a:t>
            </a:r>
            <a:r>
              <a:rPr lang="en-US" sz="1800" dirty="0" smtClean="0">
                <a:latin typeface="Arial" pitchFamily="34" charset="0"/>
                <a:cs typeface="Arial" pitchFamily="34" charset="0"/>
              </a:rPr>
              <a:t> Roman de </a:t>
            </a:r>
            <a:r>
              <a:rPr lang="en-US" sz="1800" dirty="0" err="1" smtClean="0">
                <a:latin typeface="Arial" pitchFamily="34" charset="0"/>
                <a:cs typeface="Arial" pitchFamily="34" charset="0"/>
              </a:rPr>
              <a:t>Răsărit</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spre</a:t>
            </a:r>
            <a:r>
              <a:rPr lang="en-US" sz="1800" dirty="0" smtClean="0">
                <a:latin typeface="Arial" pitchFamily="34" charset="0"/>
                <a:cs typeface="Arial" pitchFamily="34" charset="0"/>
              </a:rPr>
              <a:t> un stat </a:t>
            </a:r>
            <a:r>
              <a:rPr lang="en-US" sz="1800" dirty="0" err="1" smtClean="0">
                <a:latin typeface="Arial" pitchFamily="34" charset="0"/>
                <a:cs typeface="Arial" pitchFamily="34" charset="0"/>
              </a:rPr>
              <a:t>cre</a:t>
            </a:r>
            <a:r>
              <a:rPr lang="ro-RO" sz="1800" dirty="0" smtClean="0">
                <a:latin typeface="Arial" pitchFamily="34" charset="0"/>
                <a:cs typeface="Arial" pitchFamily="34" charset="0"/>
              </a:rPr>
              <a:t>ș</a:t>
            </a:r>
            <a:r>
              <a:rPr lang="en-US" sz="1800" dirty="0" smtClean="0">
                <a:latin typeface="Arial" pitchFamily="34" charset="0"/>
                <a:cs typeface="Arial" pitchFamily="34" charset="0"/>
              </a:rPr>
              <a:t>tin de </a:t>
            </a:r>
            <a:r>
              <a:rPr lang="en-US" sz="1800" dirty="0" err="1" smtClean="0">
                <a:latin typeface="Arial" pitchFamily="34" charset="0"/>
                <a:cs typeface="Arial" pitchFamily="34" charset="0"/>
              </a:rPr>
              <a:t>limbă</a:t>
            </a:r>
            <a:r>
              <a:rPr lang="en-US" sz="1800" dirty="0" smtClean="0">
                <a:latin typeface="Arial" pitchFamily="34" charset="0"/>
                <a:cs typeface="Arial" pitchFamily="34" charset="0"/>
              </a:rPr>
              <a:t> cu </a:t>
            </a:r>
            <a:r>
              <a:rPr lang="en-US" sz="1800" dirty="0" err="1" smtClean="0">
                <a:latin typeface="Arial" pitchFamily="34" charset="0"/>
                <a:cs typeface="Arial" pitchFamily="34" charset="0"/>
              </a:rPr>
              <a:t>precădere</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gr</a:t>
            </a:r>
            <a:r>
              <a:rPr lang="ro-RO" sz="1800" dirty="0" smtClean="0">
                <a:latin typeface="Arial" pitchFamily="34" charset="0"/>
                <a:cs typeface="Arial" pitchFamily="34" charset="0"/>
              </a:rPr>
              <a:t>e</a:t>
            </a:r>
            <a:r>
              <a:rPr lang="en-US" sz="1800" dirty="0" err="1" smtClean="0">
                <a:latin typeface="Arial" pitchFamily="34" charset="0"/>
                <a:cs typeface="Arial" pitchFamily="34" charset="0"/>
              </a:rPr>
              <a:t>acă</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și</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prin</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invazia</a:t>
            </a:r>
            <a:r>
              <a:rPr lang="en-US" sz="1800" dirty="0" smtClean="0">
                <a:latin typeface="Arial" pitchFamily="34" charset="0"/>
                <a:cs typeface="Arial" pitchFamily="34" charset="0"/>
              </a:rPr>
              <a:t> </a:t>
            </a:r>
            <a:r>
              <a:rPr lang="ro-RO" sz="1800" dirty="0" smtClean="0">
                <a:latin typeface="Arial" pitchFamily="34" charset="0"/>
                <a:cs typeface="Arial" pitchFamily="34" charset="0"/>
              </a:rPr>
              <a:t>s</a:t>
            </a:r>
            <a:r>
              <a:rPr lang="en-US" sz="1800" dirty="0" err="1" smtClean="0">
                <a:latin typeface="Arial" pitchFamily="34" charset="0"/>
                <a:cs typeface="Arial" pitchFamily="34" charset="0"/>
              </a:rPr>
              <a:t>lavilor</a:t>
            </a:r>
            <a:r>
              <a:rPr lang="en-US" sz="1800" dirty="0" smtClean="0">
                <a:latin typeface="Arial" pitchFamily="34" charset="0"/>
                <a:cs typeface="Arial" pitchFamily="34" charset="0"/>
              </a:rPr>
              <a:t> din </a:t>
            </a:r>
            <a:r>
              <a:rPr lang="en-US" sz="1800" b="1" dirty="0" smtClean="0">
                <a:latin typeface="Arial" pitchFamily="34" charset="0"/>
                <a:cs typeface="Arial" pitchFamily="34" charset="0"/>
              </a:rPr>
              <a:t>sec. </a:t>
            </a:r>
            <a:r>
              <a:rPr lang="ro-RO" sz="1800" b="1" dirty="0" smtClean="0">
                <a:latin typeface="Arial" pitchFamily="34" charset="0"/>
                <a:cs typeface="Arial" pitchFamily="34" charset="0"/>
              </a:rPr>
              <a:t>VI</a:t>
            </a:r>
            <a:r>
              <a:rPr lang="en-US" sz="1800" b="1" dirty="0" smtClean="0">
                <a:latin typeface="Arial" pitchFamily="34" charset="0"/>
                <a:cs typeface="Arial" pitchFamily="34" charset="0"/>
              </a:rPr>
              <a:t>-</a:t>
            </a:r>
            <a:r>
              <a:rPr lang="ro-RO" sz="1800" b="1" dirty="0" smtClean="0">
                <a:latin typeface="Arial" pitchFamily="34" charset="0"/>
                <a:cs typeface="Arial" pitchFamily="34" charset="0"/>
              </a:rPr>
              <a:t>VII</a:t>
            </a:r>
            <a:r>
              <a:rPr lang="en-US" sz="1800" dirty="0" smtClean="0">
                <a:latin typeface="Arial" pitchFamily="34" charset="0"/>
                <a:cs typeface="Arial" pitchFamily="34" charset="0"/>
              </a:rPr>
              <a:t>, se </a:t>
            </a:r>
            <a:r>
              <a:rPr lang="en-US" sz="1800" dirty="0" err="1" smtClean="0">
                <a:latin typeface="Arial" pitchFamily="34" charset="0"/>
                <a:cs typeface="Arial" pitchFamily="34" charset="0"/>
              </a:rPr>
              <a:t>conturează</a:t>
            </a:r>
            <a:r>
              <a:rPr lang="en-US" sz="1800" dirty="0" smtClean="0">
                <a:latin typeface="Arial" pitchFamily="34" charset="0"/>
                <a:cs typeface="Arial" pitchFamily="34" charset="0"/>
              </a:rPr>
              <a:t> </a:t>
            </a:r>
            <a:r>
              <a:rPr lang="en-US" sz="1800" b="1" dirty="0" err="1" smtClean="0">
                <a:latin typeface="Arial" pitchFamily="34" charset="0"/>
                <a:cs typeface="Arial" pitchFamily="34" charset="0"/>
              </a:rPr>
              <a:t>perioada</a:t>
            </a:r>
            <a:r>
              <a:rPr lang="en-US" sz="1800" b="1" dirty="0" smtClean="0">
                <a:latin typeface="Arial" pitchFamily="34" charset="0"/>
                <a:cs typeface="Arial" pitchFamily="34" charset="0"/>
              </a:rPr>
              <a:t> </a:t>
            </a:r>
            <a:r>
              <a:rPr lang="en-US" sz="1800" b="1" dirty="0" err="1" smtClean="0">
                <a:latin typeface="Arial" pitchFamily="34" charset="0"/>
                <a:cs typeface="Arial" pitchFamily="34" charset="0"/>
              </a:rPr>
              <a:t>bizantino-slavă</a:t>
            </a:r>
            <a:r>
              <a:rPr lang="en-US" sz="1800" dirty="0" smtClean="0">
                <a:latin typeface="Arial" pitchFamily="34" charset="0"/>
                <a:cs typeface="Arial" pitchFamily="34" charset="0"/>
              </a:rPr>
              <a:t>. </a:t>
            </a:r>
            <a:endParaRPr lang="ro-RO" sz="1800" dirty="0" smtClean="0">
              <a:latin typeface="Arial" pitchFamily="34" charset="0"/>
              <a:cs typeface="Arial" pitchFamily="34" charset="0"/>
            </a:endParaRPr>
          </a:p>
          <a:p>
            <a:pPr algn="just"/>
            <a:r>
              <a:rPr lang="en-US" sz="1800" dirty="0" err="1" smtClean="0">
                <a:latin typeface="Arial" pitchFamily="34" charset="0"/>
                <a:cs typeface="Arial" pitchFamily="34" charset="0"/>
              </a:rPr>
              <a:t>Liturghia</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ortodoxă</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își</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însușește</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limba</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slavonă</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zona</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fiind</a:t>
            </a:r>
            <a:r>
              <a:rPr lang="en-US" sz="1800" dirty="0" smtClean="0">
                <a:latin typeface="Arial" pitchFamily="34" charset="0"/>
                <a:cs typeface="Arial" pitchFamily="34" charset="0"/>
              </a:rPr>
              <a:t> sub </a:t>
            </a:r>
            <a:r>
              <a:rPr lang="en-US" sz="1800" dirty="0" err="1" smtClean="0">
                <a:latin typeface="Arial" pitchFamily="34" charset="0"/>
                <a:cs typeface="Arial" pitchFamily="34" charset="0"/>
              </a:rPr>
              <a:t>obediența</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patriarhatelor</a:t>
            </a:r>
            <a:r>
              <a:rPr lang="en-US" sz="1800" dirty="0" smtClean="0">
                <a:latin typeface="Arial" pitchFamily="34" charset="0"/>
                <a:cs typeface="Arial" pitchFamily="34" charset="0"/>
              </a:rPr>
              <a:t> de la </a:t>
            </a:r>
            <a:r>
              <a:rPr lang="en-US" sz="1800" dirty="0" err="1" smtClean="0">
                <a:latin typeface="Arial" pitchFamily="34" charset="0"/>
                <a:cs typeface="Arial" pitchFamily="34" charset="0"/>
              </a:rPr>
              <a:t>Peć</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și</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Ohrid</a:t>
            </a:r>
            <a:r>
              <a:rPr lang="en-US" sz="1800" dirty="0" smtClean="0">
                <a:latin typeface="Arial" pitchFamily="34" charset="0"/>
                <a:cs typeface="Arial" pitchFamily="34" charset="0"/>
              </a:rPr>
              <a:t>. </a:t>
            </a:r>
            <a:endParaRPr lang="ro-RO" sz="1800" dirty="0" smtClean="0">
              <a:latin typeface="Arial" pitchFamily="34" charset="0"/>
              <a:cs typeface="Arial" pitchFamily="34" charset="0"/>
            </a:endParaRPr>
          </a:p>
          <a:p>
            <a:pPr algn="just"/>
            <a:r>
              <a:rPr lang="en-US" sz="1800" dirty="0" err="1" smtClean="0">
                <a:latin typeface="Arial" pitchFamily="34" charset="0"/>
                <a:cs typeface="Arial" pitchFamily="34" charset="0"/>
              </a:rPr>
              <a:t>Populația</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latină</a:t>
            </a:r>
            <a:r>
              <a:rPr lang="en-US" sz="1800" dirty="0" smtClean="0">
                <a:latin typeface="Arial" pitchFamily="34" charset="0"/>
                <a:cs typeface="Arial" pitchFamily="34" charset="0"/>
              </a:rPr>
              <a:t> se </a:t>
            </a:r>
            <a:r>
              <a:rPr lang="en-US" sz="1800" dirty="0" err="1" smtClean="0">
                <a:latin typeface="Arial" pitchFamily="34" charset="0"/>
                <a:cs typeface="Arial" pitchFamily="34" charset="0"/>
              </a:rPr>
              <a:t>menține</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în</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zonele</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muntoase</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numite</a:t>
            </a:r>
            <a:r>
              <a:rPr lang="en-US" sz="1800" dirty="0" smtClean="0">
                <a:latin typeface="Arial" pitchFamily="34" charset="0"/>
                <a:cs typeface="Arial" pitchFamily="34" charset="0"/>
              </a:rPr>
              <a:t> de </a:t>
            </a:r>
            <a:r>
              <a:rPr lang="en-US" sz="1800" dirty="0" err="1" smtClean="0">
                <a:latin typeface="Arial" pitchFamily="34" charset="0"/>
                <a:cs typeface="Arial" pitchFamily="34" charset="0"/>
              </a:rPr>
              <a:t>Slavi</a:t>
            </a:r>
            <a:r>
              <a:rPr lang="en-US" sz="1800" dirty="0" smtClean="0">
                <a:latin typeface="Arial" pitchFamily="34" charset="0"/>
                <a:cs typeface="Arial" pitchFamily="34" charset="0"/>
              </a:rPr>
              <a:t> </a:t>
            </a:r>
            <a:r>
              <a:rPr lang="en-US" sz="1800" i="1" dirty="0" err="1" smtClean="0">
                <a:latin typeface="Arial" pitchFamily="34" charset="0"/>
                <a:cs typeface="Arial" pitchFamily="34" charset="0"/>
              </a:rPr>
              <a:t>Vlasi</a:t>
            </a:r>
            <a:r>
              <a:rPr lang="en-US" sz="1800" dirty="0" smtClean="0">
                <a:latin typeface="Arial" pitchFamily="34" charset="0"/>
                <a:cs typeface="Arial" pitchFamily="34" charset="0"/>
              </a:rPr>
              <a:t>, </a:t>
            </a:r>
            <a:r>
              <a:rPr lang="en-US" sz="1800" i="1" dirty="0" err="1" smtClean="0">
                <a:latin typeface="Arial" pitchFamily="34" charset="0"/>
                <a:cs typeface="Arial" pitchFamily="34" charset="0"/>
              </a:rPr>
              <a:t>Vlaši</a:t>
            </a:r>
            <a:r>
              <a:rPr lang="en-US" sz="1800" dirty="0" smtClean="0">
                <a:latin typeface="Arial" pitchFamily="34" charset="0"/>
                <a:cs typeface="Arial" pitchFamily="34" charset="0"/>
              </a:rPr>
              <a:t>, </a:t>
            </a:r>
            <a:r>
              <a:rPr lang="en-US" sz="1800" i="1" dirty="0" err="1" smtClean="0">
                <a:latin typeface="Arial" pitchFamily="34" charset="0"/>
                <a:cs typeface="Arial" pitchFamily="34" charset="0"/>
              </a:rPr>
              <a:t>Vlašić</a:t>
            </a:r>
            <a:r>
              <a:rPr lang="en-US" sz="1800" dirty="0" smtClean="0">
                <a:latin typeface="Arial" pitchFamily="34" charset="0"/>
                <a:cs typeface="Arial" pitchFamily="34" charset="0"/>
              </a:rPr>
              <a:t>, </a:t>
            </a:r>
            <a:r>
              <a:rPr lang="en-US" sz="1800" i="1" dirty="0" err="1" smtClean="0">
                <a:latin typeface="Arial" pitchFamily="34" charset="0"/>
                <a:cs typeface="Arial" pitchFamily="34" charset="0"/>
              </a:rPr>
              <a:t>Vlašina</a:t>
            </a:r>
            <a:r>
              <a:rPr lang="en-US" sz="1800" dirty="0" smtClean="0">
                <a:latin typeface="Arial" pitchFamily="34" charset="0"/>
                <a:cs typeface="Arial" pitchFamily="34" charset="0"/>
              </a:rPr>
              <a:t>, </a:t>
            </a:r>
            <a:r>
              <a:rPr lang="en-US" sz="1800" i="1" dirty="0" err="1" smtClean="0">
                <a:latin typeface="Arial" pitchFamily="34" charset="0"/>
                <a:cs typeface="Arial" pitchFamily="34" charset="0"/>
              </a:rPr>
              <a:t>Vlahina</a:t>
            </a:r>
            <a:r>
              <a:rPr lang="en-US" sz="1800" dirty="0" smtClean="0">
                <a:latin typeface="Arial" pitchFamily="34" charset="0"/>
                <a:cs typeface="Arial" pitchFamily="34" charset="0"/>
              </a:rPr>
              <a:t>, </a:t>
            </a:r>
            <a:r>
              <a:rPr lang="en-US" sz="1800" i="1" dirty="0" err="1" smtClean="0">
                <a:latin typeface="Arial" pitchFamily="34" charset="0"/>
                <a:cs typeface="Arial" pitchFamily="34" charset="0"/>
              </a:rPr>
              <a:t>Stari</a:t>
            </a:r>
            <a:r>
              <a:rPr lang="en-US" sz="1800" i="1" dirty="0" smtClean="0">
                <a:latin typeface="Arial" pitchFamily="34" charset="0"/>
                <a:cs typeface="Arial" pitchFamily="34" charset="0"/>
              </a:rPr>
              <a:t> </a:t>
            </a:r>
            <a:r>
              <a:rPr lang="en-US" sz="1800" i="1" dirty="0" err="1" smtClean="0">
                <a:latin typeface="Arial" pitchFamily="34" charset="0"/>
                <a:cs typeface="Arial" pitchFamily="34" charset="0"/>
              </a:rPr>
              <a:t>Vlah</a:t>
            </a:r>
            <a:r>
              <a:rPr lang="en-US" sz="1800" dirty="0" smtClean="0">
                <a:latin typeface="Arial" pitchFamily="34" charset="0"/>
                <a:cs typeface="Arial" pitchFamily="34" charset="0"/>
              </a:rPr>
              <a:t>, </a:t>
            </a:r>
            <a:r>
              <a:rPr lang="en-US" sz="1800" i="1" dirty="0" err="1" smtClean="0">
                <a:latin typeface="Arial" pitchFamily="34" charset="0"/>
                <a:cs typeface="Arial" pitchFamily="34" charset="0"/>
              </a:rPr>
              <a:t>Romanija</a:t>
            </a:r>
            <a:r>
              <a:rPr lang="en-US" sz="1800" i="1" dirty="0" smtClean="0">
                <a:latin typeface="Arial" pitchFamily="34" charset="0"/>
                <a:cs typeface="Arial" pitchFamily="34" charset="0"/>
              </a:rPr>
              <a:t> </a:t>
            </a:r>
            <a:r>
              <a:rPr lang="en-US" sz="1800" i="1" dirty="0" err="1" smtClean="0">
                <a:latin typeface="Arial" pitchFamily="34" charset="0"/>
                <a:cs typeface="Arial" pitchFamily="34" charset="0"/>
              </a:rPr>
              <a:t>planina</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ș.a</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pe</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durate</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diferite</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dar</a:t>
            </a:r>
            <a:r>
              <a:rPr lang="en-US" sz="1800" dirty="0" smtClean="0">
                <a:latin typeface="Arial" pitchFamily="34" charset="0"/>
                <a:cs typeface="Arial" pitchFamily="34" charset="0"/>
              </a:rPr>
              <a:t> d</a:t>
            </a:r>
            <a:r>
              <a:rPr lang="ro-RO" sz="1800" dirty="0" smtClean="0">
                <a:latin typeface="Arial" pitchFamily="34" charset="0"/>
                <a:cs typeface="Arial" pitchFamily="34" charset="0"/>
              </a:rPr>
              <a:t>ă</a:t>
            </a:r>
            <a:r>
              <a:rPr lang="en-US" sz="1800" dirty="0" err="1" smtClean="0">
                <a:latin typeface="Arial" pitchFamily="34" charset="0"/>
                <a:cs typeface="Arial" pitchFamily="34" charset="0"/>
              </a:rPr>
              <a:t>inuind</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până</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în</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ziua</a:t>
            </a:r>
            <a:r>
              <a:rPr lang="en-US" sz="1800" dirty="0" smtClean="0">
                <a:latin typeface="Arial" pitchFamily="34" charset="0"/>
                <a:cs typeface="Arial" pitchFamily="34" charset="0"/>
              </a:rPr>
              <a:t> de </a:t>
            </a:r>
            <a:r>
              <a:rPr lang="en-US" sz="1800" dirty="0" err="1" smtClean="0">
                <a:latin typeface="Arial" pitchFamily="34" charset="0"/>
                <a:cs typeface="Arial" pitchFamily="34" charset="0"/>
              </a:rPr>
              <a:t>azi</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în</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bazinul</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Timocului</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în</a:t>
            </a:r>
            <a:r>
              <a:rPr lang="en-US" sz="1800" dirty="0" smtClean="0">
                <a:latin typeface="Arial" pitchFamily="34" charset="0"/>
                <a:cs typeface="Arial" pitchFamily="34" charset="0"/>
              </a:rPr>
              <a:t> care se </a:t>
            </a:r>
            <a:r>
              <a:rPr lang="en-US" sz="1800" dirty="0" err="1" smtClean="0">
                <a:latin typeface="Arial" pitchFamily="34" charset="0"/>
                <a:cs typeface="Arial" pitchFamily="34" charset="0"/>
              </a:rPr>
              <a:t>vorbește</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limba</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română</a:t>
            </a:r>
            <a:r>
              <a:rPr lang="ro-RO" sz="1800" dirty="0" smtClean="0">
                <a:latin typeface="Arial" pitchFamily="34" charset="0"/>
                <a:cs typeface="Arial" pitchFamily="34" charset="0"/>
              </a:rPr>
              <a:t> cu influențe ale graiului bănățean și oltenesc</a:t>
            </a:r>
            <a:r>
              <a:rPr lang="en-US" sz="1800" dirty="0" smtClean="0">
                <a:latin typeface="Arial" pitchFamily="34" charset="0"/>
                <a:cs typeface="Arial" pitchFamily="34" charset="0"/>
              </a:rPr>
              <a:t>. </a:t>
            </a:r>
            <a:endParaRPr lang="ro-RO" sz="18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eggis\Desktop\692px-Roman_province_of_Dacia_(106_-_271_AD).svg.png"/>
          <p:cNvPicPr>
            <a:picLocks noGrp="1" noChangeAspect="1" noChangeArrowheads="1"/>
          </p:cNvPicPr>
          <p:nvPr>
            <p:ph idx="1"/>
          </p:nvPr>
        </p:nvPicPr>
        <p:blipFill>
          <a:blip r:embed="rId2" cstate="print"/>
          <a:srcRect/>
          <a:stretch>
            <a:fillRect/>
          </a:stretch>
        </p:blipFill>
        <p:spPr bwMode="auto">
          <a:xfrm>
            <a:off x="1319440" y="476250"/>
            <a:ext cx="6516233" cy="5649913"/>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leggis\Desktop\800px-Romanian_origins_map.PNG"/>
          <p:cNvPicPr>
            <a:picLocks noGrp="1" noChangeAspect="1" noChangeArrowheads="1"/>
          </p:cNvPicPr>
          <p:nvPr>
            <p:ph idx="1"/>
          </p:nvPr>
        </p:nvPicPr>
        <p:blipFill>
          <a:blip r:embed="rId2" cstate="print"/>
          <a:srcRect/>
          <a:stretch>
            <a:fillRect/>
          </a:stretch>
        </p:blipFill>
        <p:spPr bwMode="auto">
          <a:xfrm>
            <a:off x="457200" y="577151"/>
            <a:ext cx="8229600" cy="5719572"/>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pPr algn="ctr"/>
            <a:r>
              <a:rPr lang="en-US" dirty="0" err="1" smtClean="0">
                <a:solidFill>
                  <a:schemeClr val="tx1"/>
                </a:solidFill>
              </a:rPr>
              <a:t>Istoricul</a:t>
            </a:r>
            <a:r>
              <a:rPr lang="en-US" dirty="0" smtClean="0">
                <a:solidFill>
                  <a:schemeClr val="tx1"/>
                </a:solidFill>
              </a:rPr>
              <a:t> </a:t>
            </a:r>
            <a:r>
              <a:rPr lang="en-US" dirty="0" err="1" smtClean="0">
                <a:solidFill>
                  <a:schemeClr val="tx1"/>
                </a:solidFill>
              </a:rPr>
              <a:t>Timocului</a:t>
            </a:r>
            <a:r>
              <a:rPr lang="ro-RO" dirty="0" smtClean="0">
                <a:solidFill>
                  <a:schemeClr val="tx1"/>
                </a:solidFill>
              </a:rPr>
              <a:t> (II)</a:t>
            </a:r>
            <a:endParaRPr lang="ro-RO" dirty="0"/>
          </a:p>
        </p:txBody>
      </p:sp>
      <p:sp>
        <p:nvSpPr>
          <p:cNvPr id="3" name="Substituent conținut 2"/>
          <p:cNvSpPr>
            <a:spLocks noGrp="1"/>
          </p:cNvSpPr>
          <p:nvPr>
            <p:ph idx="1"/>
          </p:nvPr>
        </p:nvSpPr>
        <p:spPr/>
        <p:txBody>
          <a:bodyPr>
            <a:normAutofit fontScale="62500" lnSpcReduction="20000"/>
          </a:bodyPr>
          <a:lstStyle/>
          <a:p>
            <a:pPr algn="just"/>
            <a:r>
              <a:rPr lang="ro-RO" sz="2800" dirty="0" smtClean="0">
                <a:latin typeface="Arial" pitchFamily="34" charset="0"/>
                <a:cs typeface="Arial" pitchFamily="34" charset="0"/>
              </a:rPr>
              <a:t>D</a:t>
            </a:r>
            <a:r>
              <a:rPr lang="en-US" sz="2800" dirty="0" smtClean="0">
                <a:latin typeface="Arial" pitchFamily="34" charset="0"/>
                <a:cs typeface="Arial" pitchFamily="34" charset="0"/>
              </a:rPr>
              <a:t>e</a:t>
            </a:r>
            <a:r>
              <a:rPr lang="ro-RO" sz="2800" dirty="0" smtClean="0">
                <a:latin typeface="Arial" pitchFamily="34" charset="0"/>
                <a:cs typeface="Arial" pitchFamily="34" charset="0"/>
              </a:rPr>
              <a:t> la </a:t>
            </a:r>
            <a:r>
              <a:rPr lang="en-US" sz="2800" b="1" dirty="0" err="1" smtClean="0">
                <a:latin typeface="Arial" pitchFamily="34" charset="0"/>
                <a:cs typeface="Arial" pitchFamily="34" charset="0"/>
              </a:rPr>
              <a:t>sfârșitul</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secolului</a:t>
            </a:r>
            <a:r>
              <a:rPr lang="en-US" sz="2800" b="1" dirty="0" smtClean="0">
                <a:latin typeface="Arial" pitchFamily="34" charset="0"/>
                <a:cs typeface="Arial" pitchFamily="34" charset="0"/>
              </a:rPr>
              <a:t> XIV</a:t>
            </a:r>
            <a:r>
              <a:rPr lang="ro-RO" sz="2800" b="1" dirty="0" smtClean="0">
                <a:latin typeface="Arial" pitchFamily="34" charset="0"/>
                <a:cs typeface="Arial" pitchFamily="34" charset="0"/>
              </a:rPr>
              <a:t>- p</a:t>
            </a:r>
            <a:r>
              <a:rPr lang="en-US" sz="2800" b="1" dirty="0" err="1" smtClean="0">
                <a:latin typeface="Arial" pitchFamily="34" charset="0"/>
                <a:cs typeface="Arial" pitchFamily="34" charset="0"/>
              </a:rPr>
              <a:t>ână</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în</a:t>
            </a:r>
            <a:r>
              <a:rPr lang="en-US" sz="2800" b="1" dirty="0" smtClean="0">
                <a:latin typeface="Arial" pitchFamily="34" charset="0"/>
                <a:cs typeface="Arial" pitchFamily="34" charset="0"/>
              </a:rPr>
              <a:t> 1817, </a:t>
            </a:r>
            <a:r>
              <a:rPr lang="en-US" sz="2800" dirty="0" err="1" smtClean="0">
                <a:latin typeface="Arial" pitchFamily="34" charset="0"/>
                <a:cs typeface="Arial" pitchFamily="34" charset="0"/>
              </a:rPr>
              <a:t>regiunea</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intră</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complet</a:t>
            </a:r>
            <a:r>
              <a:rPr lang="en-US" sz="2800" dirty="0" smtClean="0">
                <a:latin typeface="Arial" pitchFamily="34" charset="0"/>
                <a:cs typeface="Arial" pitchFamily="34" charset="0"/>
              </a:rPr>
              <a:t> sub </a:t>
            </a:r>
            <a:r>
              <a:rPr lang="en-US" sz="2800" dirty="0" err="1" smtClean="0">
                <a:latin typeface="Arial" pitchFamily="34" charset="0"/>
                <a:cs typeface="Arial" pitchFamily="34" charset="0"/>
              </a:rPr>
              <a:t>stăpânirea</a:t>
            </a:r>
            <a:r>
              <a:rPr lang="en-US" sz="2800" dirty="0" smtClean="0">
                <a:latin typeface="Arial" pitchFamily="34" charset="0"/>
                <a:cs typeface="Arial" pitchFamily="34" charset="0"/>
              </a:rPr>
              <a:t> </a:t>
            </a:r>
            <a:r>
              <a:rPr lang="en-US" sz="2800" b="1" dirty="0" err="1" smtClean="0">
                <a:latin typeface="Arial" pitchFamily="34" charset="0"/>
                <a:cs typeface="Arial" pitchFamily="34" charset="0"/>
              </a:rPr>
              <a:t>Imperiului</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Otoman</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stăpânirea</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otomană</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fiind</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întreruptă</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doar</a:t>
            </a:r>
            <a:r>
              <a:rPr lang="en-US" sz="2800" dirty="0" smtClean="0">
                <a:latin typeface="Arial" pitchFamily="34" charset="0"/>
                <a:cs typeface="Arial" pitchFamily="34" charset="0"/>
              </a:rPr>
              <a:t> de o </a:t>
            </a:r>
            <a:r>
              <a:rPr lang="en-US" sz="2800" dirty="0" err="1" smtClean="0">
                <a:latin typeface="Arial" pitchFamily="34" charset="0"/>
                <a:cs typeface="Arial" pitchFamily="34" charset="0"/>
              </a:rPr>
              <a:t>scurtă</a:t>
            </a:r>
            <a:r>
              <a:rPr lang="en-US" sz="2800" dirty="0" smtClean="0">
                <a:latin typeface="Arial" pitchFamily="34" charset="0"/>
                <a:cs typeface="Arial" pitchFamily="34" charset="0"/>
              </a:rPr>
              <a:t> </a:t>
            </a:r>
            <a:r>
              <a:rPr lang="en-US" sz="2800" b="1" dirty="0" err="1" smtClean="0">
                <a:latin typeface="Arial" pitchFamily="34" charset="0"/>
                <a:cs typeface="Arial" pitchFamily="34" charset="0"/>
              </a:rPr>
              <a:t>perioadă</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habsburgică</a:t>
            </a:r>
            <a:r>
              <a:rPr lang="en-US" sz="2800" b="1" dirty="0" smtClean="0">
                <a:latin typeface="Arial" pitchFamily="34" charset="0"/>
                <a:cs typeface="Arial" pitchFamily="34" charset="0"/>
              </a:rPr>
              <a:t> (1718-1739</a:t>
            </a:r>
            <a:r>
              <a:rPr lang="en-US" sz="2800" dirty="0" smtClean="0">
                <a:latin typeface="Arial" pitchFamily="34" charset="0"/>
                <a:cs typeface="Arial" pitchFamily="34" charset="0"/>
              </a:rPr>
              <a:t>)</a:t>
            </a:r>
            <a:r>
              <a:rPr lang="en-US" sz="2800" b="1" dirty="0" smtClean="0">
                <a:latin typeface="Arial" pitchFamily="34" charset="0"/>
                <a:cs typeface="Arial" pitchFamily="34" charset="0"/>
              </a:rPr>
              <a:t> </a:t>
            </a:r>
            <a:r>
              <a:rPr lang="en-US" sz="2800" dirty="0" err="1" smtClean="0">
                <a:latin typeface="Arial" pitchFamily="34" charset="0"/>
                <a:cs typeface="Arial" pitchFamily="34" charset="0"/>
              </a:rPr>
              <a:t>românii</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timoceni</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trăiau</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într</a:t>
            </a:r>
            <a:r>
              <a:rPr lang="en-US" sz="2800" dirty="0" smtClean="0">
                <a:latin typeface="Arial" pitchFamily="34" charset="0"/>
                <a:cs typeface="Arial" pitchFamily="34" charset="0"/>
              </a:rPr>
              <a:t>-o </a:t>
            </a:r>
            <a:r>
              <a:rPr lang="en-US" sz="2800" dirty="0" err="1" smtClean="0">
                <a:latin typeface="Arial" pitchFamily="34" charset="0"/>
                <a:cs typeface="Arial" pitchFamily="34" charset="0"/>
              </a:rPr>
              <a:t>unitate</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administrativă</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comună</a:t>
            </a:r>
            <a:r>
              <a:rPr lang="en-US" sz="2800" dirty="0" smtClean="0">
                <a:latin typeface="Arial" pitchFamily="34" charset="0"/>
                <a:cs typeface="Arial" pitchFamily="34" charset="0"/>
              </a:rPr>
              <a:t> care se </a:t>
            </a:r>
            <a:r>
              <a:rPr lang="en-US" sz="2800" dirty="0" err="1" smtClean="0">
                <a:latin typeface="Arial" pitchFamily="34" charset="0"/>
                <a:cs typeface="Arial" pitchFamily="34" charset="0"/>
              </a:rPr>
              <a:t>numea</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Provincia</a:t>
            </a:r>
            <a:r>
              <a:rPr lang="en-US" sz="2800" b="1" dirty="0" smtClean="0">
                <a:latin typeface="Arial" pitchFamily="34" charset="0"/>
                <a:cs typeface="Arial" pitchFamily="34" charset="0"/>
              </a:rPr>
              <a:t> Morava-</a:t>
            </a:r>
            <a:r>
              <a:rPr lang="en-US" sz="2800" b="1" dirty="0" err="1" smtClean="0">
                <a:latin typeface="Arial" pitchFamily="34" charset="0"/>
                <a:cs typeface="Arial" pitchFamily="34" charset="0"/>
              </a:rPr>
              <a:t>Lom</a:t>
            </a:r>
            <a:r>
              <a:rPr lang="en-US" sz="2800" b="1" dirty="0" smtClean="0">
                <a:latin typeface="Arial" pitchFamily="34" charset="0"/>
                <a:cs typeface="Arial" pitchFamily="34" charset="0"/>
              </a:rPr>
              <a:t>“ </a:t>
            </a:r>
            <a:r>
              <a:rPr lang="en-US" sz="2800" dirty="0" err="1" smtClean="0">
                <a:latin typeface="Arial" pitchFamily="34" charset="0"/>
                <a:cs typeface="Arial" pitchFamily="34" charset="0"/>
              </a:rPr>
              <a:t>și</a:t>
            </a:r>
            <a:r>
              <a:rPr lang="en-US" sz="2800" dirty="0" smtClean="0">
                <a:latin typeface="Arial" pitchFamily="34" charset="0"/>
                <a:cs typeface="Arial" pitchFamily="34" charset="0"/>
              </a:rPr>
              <a:t> care era </a:t>
            </a:r>
            <a:r>
              <a:rPr lang="en-US" sz="2800" dirty="0" err="1" smtClean="0">
                <a:latin typeface="Arial" pitchFamily="34" charset="0"/>
                <a:cs typeface="Arial" pitchFamily="34" charset="0"/>
              </a:rPr>
              <a:t>situată</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pe</a:t>
            </a:r>
            <a:r>
              <a:rPr lang="en-US" sz="2800" dirty="0" smtClean="0">
                <a:latin typeface="Arial" pitchFamily="34" charset="0"/>
                <a:cs typeface="Arial" pitchFamily="34" charset="0"/>
              </a:rPr>
              <a:t> o mare parte a </a:t>
            </a:r>
            <a:r>
              <a:rPr lang="en-US" sz="2800" dirty="0" err="1" smtClean="0">
                <a:latin typeface="Arial" pitchFamily="34" charset="0"/>
                <a:cs typeface="Arial" pitchFamily="34" charset="0"/>
              </a:rPr>
              <a:t>teritoriului</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vechii</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provincii</a:t>
            </a:r>
            <a:r>
              <a:rPr lang="en-US" sz="2800" dirty="0" smtClean="0">
                <a:latin typeface="Arial" pitchFamily="34" charset="0"/>
                <a:cs typeface="Arial" pitchFamily="34" charset="0"/>
              </a:rPr>
              <a:t> Moesia Superior </a:t>
            </a:r>
            <a:r>
              <a:rPr lang="ro-RO" sz="2800" dirty="0" smtClean="0">
                <a:latin typeface="Arial" pitchFamily="34" charset="0"/>
                <a:cs typeface="Arial" pitchFamily="34" charset="0"/>
              </a:rPr>
              <a:t>ș</a:t>
            </a:r>
            <a:r>
              <a:rPr lang="en-US" sz="2800" dirty="0" err="1" smtClean="0">
                <a:latin typeface="Arial" pitchFamily="34" charset="0"/>
                <a:cs typeface="Arial" pitchFamily="34" charset="0"/>
              </a:rPr>
              <a:t>i</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pe</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teritoriul</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Daciei</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Aureliene</a:t>
            </a:r>
            <a:r>
              <a:rPr lang="en-US" sz="2800" b="1" dirty="0" smtClean="0">
                <a:latin typeface="Arial" pitchFamily="34" charset="0"/>
                <a:cs typeface="Arial" pitchFamily="34" charset="0"/>
              </a:rPr>
              <a:t>.</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În</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perioada</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ocupatiei</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turcești</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această</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zonă</a:t>
            </a:r>
            <a:r>
              <a:rPr lang="en-US" sz="2800" dirty="0" smtClean="0">
                <a:latin typeface="Arial" pitchFamily="34" charset="0"/>
                <a:cs typeface="Arial" pitchFamily="34" charset="0"/>
              </a:rPr>
              <a:t> a format "</a:t>
            </a:r>
            <a:r>
              <a:rPr lang="en-US" sz="2800" b="1" dirty="0" err="1" smtClean="0">
                <a:latin typeface="Arial" pitchFamily="34" charset="0"/>
                <a:cs typeface="Arial" pitchFamily="34" charset="0"/>
              </a:rPr>
              <a:t>Pașalâcul</a:t>
            </a:r>
            <a:r>
              <a:rPr lang="en-US" sz="2800" b="1" dirty="0" smtClean="0">
                <a:latin typeface="Arial" pitchFamily="34" charset="0"/>
                <a:cs typeface="Arial" pitchFamily="34" charset="0"/>
              </a:rPr>
              <a:t> de Vidin", </a:t>
            </a:r>
            <a:r>
              <a:rPr lang="en-US" sz="2800" dirty="0" smtClean="0">
                <a:latin typeface="Arial" pitchFamily="34" charset="0"/>
                <a:cs typeface="Arial" pitchFamily="34" charset="0"/>
              </a:rPr>
              <a:t>cu </a:t>
            </a:r>
            <a:r>
              <a:rPr lang="en-US" sz="2800" dirty="0" err="1" smtClean="0">
                <a:latin typeface="Arial" pitchFamily="34" charset="0"/>
                <a:cs typeface="Arial" pitchFamily="34" charset="0"/>
              </a:rPr>
              <a:t>centrul</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administrativ</a:t>
            </a:r>
            <a:r>
              <a:rPr lang="en-US" sz="2800" dirty="0" smtClean="0">
                <a:latin typeface="Arial" pitchFamily="34" charset="0"/>
                <a:cs typeface="Arial" pitchFamily="34" charset="0"/>
              </a:rPr>
              <a:t> la Vidin. </a:t>
            </a:r>
            <a:endParaRPr lang="ro-RO" sz="2800" dirty="0" smtClean="0">
              <a:latin typeface="Arial" pitchFamily="34" charset="0"/>
              <a:cs typeface="Arial" pitchFamily="34" charset="0"/>
            </a:endParaRPr>
          </a:p>
          <a:p>
            <a:pPr algn="just"/>
            <a:r>
              <a:rPr lang="ro-RO" sz="2800" dirty="0" smtClean="0">
                <a:latin typeface="Arial" pitchFamily="34" charset="0"/>
                <a:cs typeface="Arial" pitchFamily="34" charset="0"/>
              </a:rPr>
              <a:t>În perioada Imperiului Otoman românii </a:t>
            </a:r>
            <a:r>
              <a:rPr lang="ro-RO" sz="2800" dirty="0" err="1" smtClean="0">
                <a:latin typeface="Arial" pitchFamily="34" charset="0"/>
                <a:cs typeface="Arial" pitchFamily="34" charset="0"/>
              </a:rPr>
              <a:t>timoceni</a:t>
            </a:r>
            <a:r>
              <a:rPr lang="ro-RO" sz="2800" dirty="0" smtClean="0">
                <a:latin typeface="Arial" pitchFamily="34" charset="0"/>
                <a:cs typeface="Arial" pitchFamily="34" charset="0"/>
              </a:rPr>
              <a:t> a</a:t>
            </a:r>
            <a:r>
              <a:rPr lang="vi-VN" sz="2800" dirty="0" smtClean="0">
                <a:latin typeface="Arial" pitchFamily="34" charset="0"/>
                <a:cs typeface="Arial" pitchFamily="34" charset="0"/>
              </a:rPr>
              <a:t>veau </a:t>
            </a:r>
            <a:r>
              <a:rPr lang="vi-VN" sz="2800" b="1" dirty="0" smtClean="0">
                <a:latin typeface="Arial" pitchFamily="34" charset="0"/>
                <a:cs typeface="Arial" pitchFamily="34" charset="0"/>
              </a:rPr>
              <a:t>propria organizare administrativă şi judecătorească, </a:t>
            </a:r>
            <a:r>
              <a:rPr lang="vi-VN" sz="2800" dirty="0" smtClean="0">
                <a:latin typeface="Arial" pitchFamily="34" charset="0"/>
                <a:cs typeface="Arial" pitchFamily="34" charset="0"/>
              </a:rPr>
              <a:t>se judecau după </a:t>
            </a:r>
            <a:r>
              <a:rPr lang="ro-RO" sz="2800" i="1" dirty="0" smtClean="0">
                <a:latin typeface="Arial" pitchFamily="34" charset="0"/>
                <a:cs typeface="Arial" pitchFamily="34" charset="0"/>
              </a:rPr>
              <a:t>j</a:t>
            </a:r>
            <a:r>
              <a:rPr lang="vi-VN" sz="2800" i="1" dirty="0" smtClean="0">
                <a:latin typeface="Arial" pitchFamily="34" charset="0"/>
                <a:cs typeface="Arial" pitchFamily="34" charset="0"/>
              </a:rPr>
              <a:t>us valachicum </a:t>
            </a:r>
            <a:r>
              <a:rPr lang="vi-VN" sz="2800" dirty="0" smtClean="0">
                <a:latin typeface="Arial" pitchFamily="34" charset="0"/>
                <a:cs typeface="Arial" pitchFamily="34" charset="0"/>
              </a:rPr>
              <a:t>şi plăteau separat dările către autorităţi. </a:t>
            </a:r>
            <a:r>
              <a:rPr lang="ro-RO" sz="2800" dirty="0" smtClean="0">
                <a:latin typeface="Arial" pitchFamily="34" charset="0"/>
                <a:cs typeface="Arial" pitchFamily="34" charset="0"/>
              </a:rPr>
              <a:t>Di</a:t>
            </a:r>
            <a:r>
              <a:rPr lang="vi-VN" sz="2800" dirty="0" smtClean="0">
                <a:latin typeface="Arial" pitchFamily="34" charset="0"/>
                <a:cs typeface="Arial" pitchFamily="34" charset="0"/>
              </a:rPr>
              <a:t>n 1516</a:t>
            </a:r>
            <a:r>
              <a:rPr lang="ro-RO" sz="2800" dirty="0" smtClean="0">
                <a:latin typeface="Arial" pitchFamily="34" charset="0"/>
                <a:cs typeface="Arial" pitchFamily="34" charset="0"/>
              </a:rPr>
              <a:t> avem o dispoziție a</a:t>
            </a:r>
            <a:r>
              <a:rPr lang="vi-VN" sz="2800" dirty="0" smtClean="0">
                <a:latin typeface="Arial" pitchFamily="34" charset="0"/>
                <a:cs typeface="Arial" pitchFamily="34" charset="0"/>
              </a:rPr>
              <a:t> sultanul</a:t>
            </a:r>
            <a:r>
              <a:rPr lang="ro-RO" sz="2800" dirty="0" smtClean="0">
                <a:latin typeface="Arial" pitchFamily="34" charset="0"/>
                <a:cs typeface="Arial" pitchFamily="34" charset="0"/>
              </a:rPr>
              <a:t>ui</a:t>
            </a:r>
            <a:r>
              <a:rPr lang="vi-VN" sz="2800" dirty="0" smtClean="0">
                <a:latin typeface="Arial" pitchFamily="34" charset="0"/>
                <a:cs typeface="Arial" pitchFamily="34" charset="0"/>
              </a:rPr>
              <a:t> </a:t>
            </a:r>
            <a:r>
              <a:rPr lang="ro-RO" sz="2800" dirty="0" smtClean="0">
                <a:latin typeface="Arial" pitchFamily="34" charset="0"/>
                <a:cs typeface="Arial" pitchFamily="34" charset="0"/>
              </a:rPr>
              <a:t>care </a:t>
            </a:r>
            <a:r>
              <a:rPr lang="vi-VN" sz="2800" dirty="0" smtClean="0">
                <a:latin typeface="Arial" pitchFamily="34" charset="0"/>
                <a:cs typeface="Arial" pitchFamily="34" charset="0"/>
              </a:rPr>
              <a:t>le-a poruncit funcţionarilor turci </a:t>
            </a:r>
            <a:r>
              <a:rPr lang="ro-RO" sz="2800" dirty="0" smtClean="0">
                <a:latin typeface="Arial" pitchFamily="34" charset="0"/>
                <a:cs typeface="Arial" pitchFamily="34" charset="0"/>
              </a:rPr>
              <a:t>ai Pașalâcului de Vidin </a:t>
            </a:r>
            <a:r>
              <a:rPr lang="vi-VN" sz="2800" dirty="0" smtClean="0">
                <a:latin typeface="Arial" pitchFamily="34" charset="0"/>
                <a:cs typeface="Arial" pitchFamily="34" charset="0"/>
              </a:rPr>
              <a:t>să respecte autonomia vlahilor de pe valea Timocului.</a:t>
            </a:r>
            <a:endParaRPr lang="ro-RO" sz="2800" dirty="0" smtClean="0">
              <a:latin typeface="Arial" pitchFamily="34" charset="0"/>
              <a:cs typeface="Arial" pitchFamily="34" charset="0"/>
            </a:endParaRPr>
          </a:p>
          <a:p>
            <a:pPr algn="just"/>
            <a:r>
              <a:rPr lang="en-US" sz="2800" dirty="0" smtClean="0">
                <a:latin typeface="Arial" pitchFamily="34" charset="0"/>
                <a:cs typeface="Arial" pitchFamily="34" charset="0"/>
              </a:rPr>
              <a:t>La </a:t>
            </a:r>
            <a:r>
              <a:rPr lang="en-US" sz="2800" dirty="0" err="1" smtClean="0">
                <a:latin typeface="Arial" pitchFamily="34" charset="0"/>
                <a:cs typeface="Arial" pitchFamily="34" charset="0"/>
              </a:rPr>
              <a:t>Pacea</a:t>
            </a:r>
            <a:r>
              <a:rPr lang="en-US" sz="2800" dirty="0" smtClean="0">
                <a:latin typeface="Arial" pitchFamily="34" charset="0"/>
                <a:cs typeface="Arial" pitchFamily="34" charset="0"/>
              </a:rPr>
              <a:t> de la </a:t>
            </a:r>
            <a:r>
              <a:rPr lang="en-US" sz="2800" dirty="0" err="1" smtClean="0">
                <a:latin typeface="Arial" pitchFamily="34" charset="0"/>
                <a:cs typeface="Arial" pitchFamily="34" charset="0"/>
              </a:rPr>
              <a:t>București</a:t>
            </a:r>
            <a:r>
              <a:rPr lang="en-US" sz="2800" dirty="0" smtClean="0">
                <a:latin typeface="Arial" pitchFamily="34" charset="0"/>
                <a:cs typeface="Arial" pitchFamily="34" charset="0"/>
              </a:rPr>
              <a:t> din </a:t>
            </a:r>
            <a:r>
              <a:rPr lang="en-US" sz="2800" b="1" dirty="0" err="1" smtClean="0">
                <a:latin typeface="Arial" pitchFamily="34" charset="0"/>
                <a:cs typeface="Arial" pitchFamily="34" charset="0"/>
              </a:rPr>
              <a:t>mai</a:t>
            </a:r>
            <a:r>
              <a:rPr lang="en-US" sz="2800" b="1" dirty="0" smtClean="0">
                <a:latin typeface="Arial" pitchFamily="34" charset="0"/>
                <a:cs typeface="Arial" pitchFamily="34" charset="0"/>
              </a:rPr>
              <a:t> 1</a:t>
            </a:r>
            <a:r>
              <a:rPr lang="en-US" sz="2800" dirty="0" smtClean="0">
                <a:latin typeface="Arial" pitchFamily="34" charset="0"/>
                <a:cs typeface="Arial" pitchFamily="34" charset="0"/>
              </a:rPr>
              <a:t>812, </a:t>
            </a:r>
            <a:r>
              <a:rPr lang="en-US" sz="2800" dirty="0" err="1" smtClean="0">
                <a:latin typeface="Arial" pitchFamily="34" charset="0"/>
                <a:cs typeface="Arial" pitchFamily="34" charset="0"/>
              </a:rPr>
              <a:t>sultanul</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turc</a:t>
            </a:r>
            <a:r>
              <a:rPr lang="en-US" sz="2800" dirty="0" smtClean="0">
                <a:latin typeface="Arial" pitchFamily="34" charset="0"/>
                <a:cs typeface="Arial" pitchFamily="34" charset="0"/>
              </a:rPr>
              <a:t> a </a:t>
            </a:r>
            <a:r>
              <a:rPr lang="en-US" sz="2800" dirty="0" err="1" smtClean="0">
                <a:latin typeface="Arial" pitchFamily="34" charset="0"/>
                <a:cs typeface="Arial" pitchFamily="34" charset="0"/>
              </a:rPr>
              <a:t>refuzat</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sa</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cedeze</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județele</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Timocul</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Negru</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și</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Craina</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Astfel</a:t>
            </a:r>
            <a:r>
              <a:rPr lang="en-US" sz="2800" dirty="0" smtClean="0">
                <a:latin typeface="Arial" pitchFamily="34" charset="0"/>
                <a:cs typeface="Arial" pitchFamily="34" charset="0"/>
              </a:rPr>
              <a:t>, </a:t>
            </a:r>
            <a:r>
              <a:rPr lang="en-US" sz="2800" b="1" dirty="0" err="1" smtClean="0">
                <a:latin typeface="Arial" pitchFamily="34" charset="0"/>
                <a:cs typeface="Arial" pitchFamily="34" charset="0"/>
              </a:rPr>
              <a:t>până</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în</a:t>
            </a:r>
            <a:r>
              <a:rPr lang="en-US" sz="2800" b="1" dirty="0" smtClean="0">
                <a:latin typeface="Arial" pitchFamily="34" charset="0"/>
                <a:cs typeface="Arial" pitchFamily="34" charset="0"/>
              </a:rPr>
              <a:t> 1833</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granița</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răsăriteană</a:t>
            </a:r>
            <a:r>
              <a:rPr lang="en-US" sz="2800" dirty="0" smtClean="0">
                <a:latin typeface="Arial" pitchFamily="34" charset="0"/>
                <a:cs typeface="Arial" pitchFamily="34" charset="0"/>
              </a:rPr>
              <a:t> a </a:t>
            </a:r>
            <a:r>
              <a:rPr lang="en-US" sz="2800" dirty="0" err="1" smtClean="0">
                <a:latin typeface="Arial" pitchFamily="34" charset="0"/>
                <a:cs typeface="Arial" pitchFamily="34" charset="0"/>
              </a:rPr>
              <a:t>Serbiei</a:t>
            </a:r>
            <a:r>
              <a:rPr lang="en-US" sz="2800" dirty="0" smtClean="0">
                <a:latin typeface="Arial" pitchFamily="34" charset="0"/>
                <a:cs typeface="Arial" pitchFamily="34" charset="0"/>
              </a:rPr>
              <a:t> era </a:t>
            </a:r>
            <a:r>
              <a:rPr lang="en-US" sz="2800" dirty="0" err="1" smtClean="0">
                <a:latin typeface="Arial" pitchFamily="34" charset="0"/>
                <a:cs typeface="Arial" pitchFamily="34" charset="0"/>
              </a:rPr>
              <a:t>masivul</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muntos</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Omolia</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Homolije</a:t>
            </a:r>
            <a:r>
              <a:rPr lang="en-US" sz="2800" dirty="0" smtClean="0">
                <a:latin typeface="Arial" pitchFamily="34" charset="0"/>
                <a:cs typeface="Arial" pitchFamily="34" charset="0"/>
              </a:rPr>
              <a:t>), </a:t>
            </a:r>
            <a:r>
              <a:rPr lang="en-US" sz="2800" b="1" dirty="0" err="1" smtClean="0">
                <a:latin typeface="Arial" pitchFamily="34" charset="0"/>
                <a:cs typeface="Arial" pitchFamily="34" charset="0"/>
              </a:rPr>
              <a:t>neexistând</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vecinătate</a:t>
            </a:r>
            <a:r>
              <a:rPr lang="en-US" sz="2800" b="1" dirty="0" smtClean="0">
                <a:latin typeface="Arial" pitchFamily="34" charset="0"/>
                <a:cs typeface="Arial" pitchFamily="34" charset="0"/>
              </a:rPr>
              <a:t> cu </a:t>
            </a:r>
            <a:r>
              <a:rPr lang="ro-RO" sz="2800" b="1" dirty="0" smtClean="0">
                <a:latin typeface="Arial" pitchFamily="34" charset="0"/>
                <a:cs typeface="Arial" pitchFamily="34" charset="0"/>
              </a:rPr>
              <a:t>Ț</a:t>
            </a:r>
            <a:r>
              <a:rPr lang="en-US" sz="2800" b="1" dirty="0" err="1" smtClean="0">
                <a:latin typeface="Arial" pitchFamily="34" charset="0"/>
                <a:cs typeface="Arial" pitchFamily="34" charset="0"/>
              </a:rPr>
              <a:t>ara</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Românească</a:t>
            </a:r>
            <a:r>
              <a:rPr lang="en-US" sz="2800" b="1" dirty="0" smtClean="0">
                <a:latin typeface="Arial" pitchFamily="34" charset="0"/>
                <a:cs typeface="Arial" pitchFamily="34" charset="0"/>
              </a:rPr>
              <a:t>. </a:t>
            </a:r>
            <a:endParaRPr lang="ro-RO" sz="2800" b="1" dirty="0" smtClean="0">
              <a:latin typeface="Arial" pitchFamily="34" charset="0"/>
              <a:cs typeface="Arial" pitchFamily="34" charset="0"/>
            </a:endParaRPr>
          </a:p>
          <a:p>
            <a:endParaRPr lang="ro-RO"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a:xfrm>
            <a:off x="827584" y="116632"/>
            <a:ext cx="7859216" cy="1080120"/>
          </a:xfrm>
        </p:spPr>
        <p:txBody>
          <a:bodyPr>
            <a:normAutofit/>
          </a:bodyPr>
          <a:lstStyle/>
          <a:p>
            <a:pPr algn="ctr"/>
            <a:r>
              <a:rPr lang="en-US" dirty="0" err="1" smtClean="0">
                <a:solidFill>
                  <a:schemeClr val="tx1"/>
                </a:solidFill>
              </a:rPr>
              <a:t>Istoricul</a:t>
            </a:r>
            <a:r>
              <a:rPr lang="en-US" dirty="0" smtClean="0">
                <a:solidFill>
                  <a:schemeClr val="tx1"/>
                </a:solidFill>
              </a:rPr>
              <a:t> </a:t>
            </a:r>
            <a:r>
              <a:rPr lang="en-US" dirty="0" err="1" smtClean="0">
                <a:solidFill>
                  <a:schemeClr val="tx1"/>
                </a:solidFill>
              </a:rPr>
              <a:t>Timocului</a:t>
            </a:r>
            <a:r>
              <a:rPr lang="ro-RO" dirty="0" smtClean="0">
                <a:solidFill>
                  <a:schemeClr val="tx1"/>
                </a:solidFill>
              </a:rPr>
              <a:t> (III)</a:t>
            </a:r>
            <a:endParaRPr lang="ro-RO" dirty="0">
              <a:solidFill>
                <a:schemeClr val="tx1"/>
              </a:solidFill>
            </a:endParaRPr>
          </a:p>
        </p:txBody>
      </p:sp>
      <p:sp>
        <p:nvSpPr>
          <p:cNvPr id="3" name="Substituent conținut 2"/>
          <p:cNvSpPr>
            <a:spLocks noGrp="1"/>
          </p:cNvSpPr>
          <p:nvPr>
            <p:ph idx="1"/>
          </p:nvPr>
        </p:nvSpPr>
        <p:spPr>
          <a:xfrm>
            <a:off x="457200" y="1268760"/>
            <a:ext cx="8229600" cy="5055840"/>
          </a:xfrm>
        </p:spPr>
        <p:txBody>
          <a:bodyPr>
            <a:normAutofit fontScale="25000" lnSpcReduction="20000"/>
          </a:bodyPr>
          <a:lstStyle/>
          <a:p>
            <a:pPr algn="just"/>
            <a:r>
              <a:rPr lang="en-US" sz="6400" dirty="0" err="1" smtClean="0">
                <a:latin typeface="Arial" pitchFamily="34" charset="0"/>
                <a:cs typeface="Arial" pitchFamily="34" charset="0"/>
              </a:rPr>
              <a:t>Miloș</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Obrenovici</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erou</a:t>
            </a:r>
            <a:r>
              <a:rPr lang="ro-RO" sz="6400" dirty="0" smtClean="0">
                <a:latin typeface="Arial" pitchFamily="34" charset="0"/>
                <a:cs typeface="Arial" pitchFamily="34" charset="0"/>
              </a:rPr>
              <a:t>l </a:t>
            </a:r>
            <a:r>
              <a:rPr lang="en-US" sz="6400" dirty="0" err="1" smtClean="0">
                <a:latin typeface="Arial" pitchFamily="34" charset="0"/>
                <a:cs typeface="Arial" pitchFamily="34" charset="0"/>
              </a:rPr>
              <a:t>mișc</a:t>
            </a:r>
            <a:r>
              <a:rPr lang="ro-RO" sz="6400" dirty="0" smtClean="0">
                <a:latin typeface="Arial" pitchFamily="34" charset="0"/>
                <a:cs typeface="Arial" pitchFamily="34" charset="0"/>
              </a:rPr>
              <a:t>ă</a:t>
            </a:r>
            <a:r>
              <a:rPr lang="en-US" sz="6400" dirty="0" smtClean="0">
                <a:latin typeface="Arial" pitchFamily="34" charset="0"/>
                <a:cs typeface="Arial" pitchFamily="34" charset="0"/>
              </a:rPr>
              <a:t>r</a:t>
            </a:r>
            <a:r>
              <a:rPr lang="ro-RO" sz="6400" dirty="0" smtClean="0">
                <a:latin typeface="Arial" pitchFamily="34" charset="0"/>
                <a:cs typeface="Arial" pitchFamily="34" charset="0"/>
              </a:rPr>
              <a:t>ii</a:t>
            </a:r>
            <a:r>
              <a:rPr lang="en-US" sz="6400" dirty="0" smtClean="0">
                <a:latin typeface="Arial" pitchFamily="34" charset="0"/>
                <a:cs typeface="Arial" pitchFamily="34" charset="0"/>
              </a:rPr>
              <a:t> de </a:t>
            </a:r>
            <a:r>
              <a:rPr lang="en-US" sz="6400" dirty="0" err="1" smtClean="0">
                <a:latin typeface="Arial" pitchFamily="34" charset="0"/>
                <a:cs typeface="Arial" pitchFamily="34" charset="0"/>
              </a:rPr>
              <a:t>eliberare</a:t>
            </a:r>
            <a:r>
              <a:rPr lang="en-US" sz="6400" dirty="0" smtClean="0">
                <a:latin typeface="Arial" pitchFamily="34" charset="0"/>
                <a:cs typeface="Arial" pitchFamily="34" charset="0"/>
              </a:rPr>
              <a:t> a </a:t>
            </a:r>
            <a:r>
              <a:rPr lang="en-US" sz="6400" dirty="0" err="1" smtClean="0">
                <a:latin typeface="Arial" pitchFamily="34" charset="0"/>
                <a:cs typeface="Arial" pitchFamily="34" charset="0"/>
              </a:rPr>
              <a:t>poporului</a:t>
            </a:r>
            <a:r>
              <a:rPr lang="en-US" sz="6400" dirty="0" smtClean="0">
                <a:latin typeface="Arial" pitchFamily="34" charset="0"/>
                <a:cs typeface="Arial" pitchFamily="34" charset="0"/>
              </a:rPr>
              <a:t> s</a:t>
            </a:r>
            <a:r>
              <a:rPr lang="ro-RO" sz="6400" dirty="0" err="1" smtClean="0">
                <a:latin typeface="Arial" pitchFamily="34" charset="0"/>
                <a:cs typeface="Arial" pitchFamily="34" charset="0"/>
              </a:rPr>
              <a:t>ârb</a:t>
            </a:r>
            <a:r>
              <a:rPr lang="ro-RO" sz="6400" dirty="0" smtClean="0">
                <a:latin typeface="Arial" pitchFamily="34" charset="0"/>
                <a:cs typeface="Arial" pitchFamily="34" charset="0"/>
              </a:rPr>
              <a:t> </a:t>
            </a:r>
            <a:r>
              <a:rPr lang="en-US" sz="6400" dirty="0" err="1" smtClean="0">
                <a:latin typeface="Arial" pitchFamily="34" charset="0"/>
                <a:cs typeface="Arial" pitchFamily="34" charset="0"/>
              </a:rPr>
              <a:t>obține</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în</a:t>
            </a:r>
            <a:r>
              <a:rPr lang="en-US" sz="6400" dirty="0" smtClean="0">
                <a:latin typeface="Arial" pitchFamily="34" charset="0"/>
                <a:cs typeface="Arial" pitchFamily="34" charset="0"/>
              </a:rPr>
              <a:t> </a:t>
            </a:r>
            <a:r>
              <a:rPr lang="en-US" sz="6400" b="1" dirty="0" err="1" smtClean="0">
                <a:latin typeface="Arial" pitchFamily="34" charset="0"/>
                <a:cs typeface="Arial" pitchFamily="34" charset="0"/>
              </a:rPr>
              <a:t>aprilie</a:t>
            </a:r>
            <a:r>
              <a:rPr lang="en-US" sz="6400" b="1" dirty="0" smtClean="0">
                <a:latin typeface="Arial" pitchFamily="34" charset="0"/>
                <a:cs typeface="Arial" pitchFamily="34" charset="0"/>
              </a:rPr>
              <a:t> 1815 </a:t>
            </a:r>
            <a:r>
              <a:rPr lang="en-US" sz="6400" dirty="0" err="1" smtClean="0">
                <a:latin typeface="Arial" pitchFamily="34" charset="0"/>
                <a:cs typeface="Arial" pitchFamily="34" charset="0"/>
              </a:rPr>
              <a:t>autonomia</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Serbiei</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în</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limitele</a:t>
            </a:r>
            <a:r>
              <a:rPr lang="en-US" sz="6400" dirty="0" smtClean="0">
                <a:latin typeface="Arial" pitchFamily="34" charset="0"/>
                <a:cs typeface="Arial" pitchFamily="34" charset="0"/>
              </a:rPr>
              <a:t> </a:t>
            </a:r>
            <a:r>
              <a:rPr lang="en-US" sz="6400" b="1" dirty="0" err="1" smtClean="0">
                <a:latin typeface="Arial" pitchFamily="34" charset="0"/>
                <a:cs typeface="Arial" pitchFamily="34" charset="0"/>
              </a:rPr>
              <a:t>Pașalâcului</a:t>
            </a:r>
            <a:r>
              <a:rPr lang="en-US" sz="6400" b="1" dirty="0" smtClean="0">
                <a:latin typeface="Arial" pitchFamily="34" charset="0"/>
                <a:cs typeface="Arial" pitchFamily="34" charset="0"/>
              </a:rPr>
              <a:t> de </a:t>
            </a:r>
            <a:r>
              <a:rPr lang="en-US" sz="6400" b="1" dirty="0" err="1" smtClean="0">
                <a:latin typeface="Arial" pitchFamily="34" charset="0"/>
                <a:cs typeface="Arial" pitchFamily="34" charset="0"/>
              </a:rPr>
              <a:t>Belgrad</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reușind</a:t>
            </a:r>
            <a:r>
              <a:rPr lang="en-US" sz="6400" dirty="0" smtClean="0">
                <a:latin typeface="Arial" pitchFamily="34" charset="0"/>
                <a:cs typeface="Arial" pitchFamily="34" charset="0"/>
              </a:rPr>
              <a:t> </a:t>
            </a:r>
            <a:r>
              <a:rPr lang="ro-RO" sz="6400" dirty="0" smtClean="0">
                <a:latin typeface="Arial" pitchFamily="34" charset="0"/>
                <a:cs typeface="Arial" pitchFamily="34" charset="0"/>
              </a:rPr>
              <a:t>și </a:t>
            </a:r>
            <a:r>
              <a:rPr lang="en-US" sz="6400" dirty="0" err="1" smtClean="0">
                <a:latin typeface="Arial" pitchFamily="34" charset="0"/>
                <a:cs typeface="Arial" pitchFamily="34" charset="0"/>
              </a:rPr>
              <a:t>anexarea</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zonei</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locuite</a:t>
            </a:r>
            <a:r>
              <a:rPr lang="en-US" sz="6400" dirty="0" smtClean="0">
                <a:latin typeface="Arial" pitchFamily="34" charset="0"/>
                <a:cs typeface="Arial" pitchFamily="34" charset="0"/>
              </a:rPr>
              <a:t> de </a:t>
            </a:r>
            <a:r>
              <a:rPr lang="en-US" sz="6400" dirty="0" err="1" smtClean="0">
                <a:latin typeface="Arial" pitchFamily="34" charset="0"/>
                <a:cs typeface="Arial" pitchFamily="34" charset="0"/>
              </a:rPr>
              <a:t>românii</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apuseni</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dintre</a:t>
            </a:r>
            <a:r>
              <a:rPr lang="en-US" sz="6400" dirty="0" smtClean="0">
                <a:latin typeface="Arial" pitchFamily="34" charset="0"/>
                <a:cs typeface="Arial" pitchFamily="34" charset="0"/>
              </a:rPr>
              <a:t> Morava de </a:t>
            </a:r>
            <a:r>
              <a:rPr lang="en-US" sz="6400" dirty="0" err="1" smtClean="0">
                <a:latin typeface="Arial" pitchFamily="34" charset="0"/>
                <a:cs typeface="Arial" pitchFamily="34" charset="0"/>
              </a:rPr>
              <a:t>Est</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și</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Timoc</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însă</a:t>
            </a:r>
            <a:r>
              <a:rPr lang="en-US" sz="6400" dirty="0" smtClean="0">
                <a:latin typeface="Arial" pitchFamily="34" charset="0"/>
                <a:cs typeface="Arial" pitchFamily="34" charset="0"/>
              </a:rPr>
              <a:t> nu </a:t>
            </a:r>
            <a:r>
              <a:rPr lang="en-US" sz="6400" dirty="0" err="1" smtClean="0">
                <a:latin typeface="Arial" pitchFamily="34" charset="0"/>
                <a:cs typeface="Arial" pitchFamily="34" charset="0"/>
              </a:rPr>
              <a:t>cucerește</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Timocul</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și</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Craina</a:t>
            </a:r>
            <a:r>
              <a:rPr lang="en-US" sz="6400" dirty="0" smtClean="0">
                <a:latin typeface="Arial" pitchFamily="34" charset="0"/>
                <a:cs typeface="Arial" pitchFamily="34" charset="0"/>
              </a:rPr>
              <a:t>. </a:t>
            </a:r>
            <a:endParaRPr lang="ro-RO" sz="6400" dirty="0" smtClean="0">
              <a:latin typeface="Arial" pitchFamily="34" charset="0"/>
              <a:cs typeface="Arial" pitchFamily="34" charset="0"/>
            </a:endParaRPr>
          </a:p>
          <a:p>
            <a:pPr algn="just"/>
            <a:r>
              <a:rPr lang="en-US" sz="6400" dirty="0" smtClean="0">
                <a:latin typeface="Arial" pitchFamily="34" charset="0"/>
                <a:cs typeface="Arial" pitchFamily="34" charset="0"/>
              </a:rPr>
              <a:t>La </a:t>
            </a:r>
            <a:r>
              <a:rPr lang="en-US" sz="6400" dirty="0" err="1" smtClean="0">
                <a:latin typeface="Arial" pitchFamily="34" charset="0"/>
                <a:cs typeface="Arial" pitchFamily="34" charset="0"/>
              </a:rPr>
              <a:t>Pacea</a:t>
            </a:r>
            <a:r>
              <a:rPr lang="en-US" sz="6400" dirty="0" smtClean="0">
                <a:latin typeface="Arial" pitchFamily="34" charset="0"/>
                <a:cs typeface="Arial" pitchFamily="34" charset="0"/>
              </a:rPr>
              <a:t> de la </a:t>
            </a:r>
            <a:r>
              <a:rPr lang="en-US" sz="6400" dirty="0" err="1" smtClean="0">
                <a:latin typeface="Arial" pitchFamily="34" charset="0"/>
                <a:cs typeface="Arial" pitchFamily="34" charset="0"/>
              </a:rPr>
              <a:t>Adrianopole</a:t>
            </a:r>
            <a:r>
              <a:rPr lang="en-US" sz="6400" dirty="0" smtClean="0">
                <a:latin typeface="Arial" pitchFamily="34" charset="0"/>
                <a:cs typeface="Arial" pitchFamily="34" charset="0"/>
              </a:rPr>
              <a:t> din </a:t>
            </a:r>
            <a:r>
              <a:rPr lang="en-US" sz="6400" b="1" dirty="0" smtClean="0">
                <a:latin typeface="Arial" pitchFamily="34" charset="0"/>
                <a:cs typeface="Arial" pitchFamily="34" charset="0"/>
              </a:rPr>
              <a:t>1829</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și</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prin</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Hatișeriful</a:t>
            </a:r>
            <a:r>
              <a:rPr lang="en-US" sz="6400" dirty="0" smtClean="0">
                <a:latin typeface="Arial" pitchFamily="34" charset="0"/>
                <a:cs typeface="Arial" pitchFamily="34" charset="0"/>
              </a:rPr>
              <a:t> de la 1830, </a:t>
            </a:r>
            <a:r>
              <a:rPr lang="en-US" sz="6400" dirty="0" err="1" smtClean="0">
                <a:latin typeface="Arial" pitchFamily="34" charset="0"/>
                <a:cs typeface="Arial" pitchFamily="34" charset="0"/>
              </a:rPr>
              <a:t>Miloș</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Obrenovici</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solicită</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anexarea</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județelor</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majoritar</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românești</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Timoc</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și</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Craina</a:t>
            </a:r>
            <a:r>
              <a:rPr lang="en-US" sz="6400" dirty="0" smtClean="0">
                <a:latin typeface="Arial" pitchFamily="34" charset="0"/>
                <a:cs typeface="Arial" pitchFamily="34" charset="0"/>
              </a:rPr>
              <a:t>. </a:t>
            </a:r>
            <a:endParaRPr lang="ro-RO" sz="6400" dirty="0" smtClean="0">
              <a:latin typeface="Arial" pitchFamily="34" charset="0"/>
              <a:cs typeface="Arial" pitchFamily="34" charset="0"/>
            </a:endParaRPr>
          </a:p>
          <a:p>
            <a:pPr algn="just"/>
            <a:r>
              <a:rPr lang="en-US" sz="6400" dirty="0" err="1" smtClean="0">
                <a:latin typeface="Arial" pitchFamily="34" charset="0"/>
                <a:cs typeface="Arial" pitchFamily="34" charset="0"/>
              </a:rPr>
              <a:t>Printr</a:t>
            </a:r>
            <a:r>
              <a:rPr lang="en-US" sz="6400" dirty="0" smtClean="0">
                <a:latin typeface="Arial" pitchFamily="34" charset="0"/>
                <a:cs typeface="Arial" pitchFamily="34" charset="0"/>
              </a:rPr>
              <a:t>-o </a:t>
            </a:r>
            <a:r>
              <a:rPr lang="en-US" sz="6400" dirty="0" err="1" smtClean="0">
                <a:latin typeface="Arial" pitchFamily="34" charset="0"/>
                <a:cs typeface="Arial" pitchFamily="34" charset="0"/>
              </a:rPr>
              <a:t>intervenție</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militară</a:t>
            </a:r>
            <a:r>
              <a:rPr lang="en-US" sz="6400" b="1" dirty="0" smtClean="0">
                <a:latin typeface="Arial" pitchFamily="34" charset="0"/>
                <a:cs typeface="Arial" pitchFamily="34" charset="0"/>
              </a:rPr>
              <a:t> </a:t>
            </a:r>
            <a:r>
              <a:rPr lang="ro-RO" sz="6400" b="1" dirty="0" smtClean="0">
                <a:latin typeface="Arial" pitchFamily="34" charset="0"/>
                <a:cs typeface="Arial" pitchFamily="34" charset="0"/>
              </a:rPr>
              <a:t>în 1</a:t>
            </a:r>
            <a:r>
              <a:rPr lang="en-US" sz="6400" b="1" dirty="0" smtClean="0">
                <a:latin typeface="Arial" pitchFamily="34" charset="0"/>
                <a:cs typeface="Arial" pitchFamily="34" charset="0"/>
              </a:rPr>
              <a:t>833, </a:t>
            </a:r>
            <a:r>
              <a:rPr lang="en-US" sz="6400" dirty="0" err="1" smtClean="0">
                <a:latin typeface="Arial" pitchFamily="34" charset="0"/>
                <a:cs typeface="Arial" pitchFamily="34" charset="0"/>
              </a:rPr>
              <a:t>Timoc</a:t>
            </a:r>
            <a:r>
              <a:rPr lang="ro-RO" sz="6400" dirty="0" smtClean="0">
                <a:latin typeface="Arial" pitchFamily="34" charset="0"/>
                <a:cs typeface="Arial" pitchFamily="34" charset="0"/>
              </a:rPr>
              <a:t>ul</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și</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Craina</a:t>
            </a:r>
            <a:r>
              <a:rPr lang="en-US" sz="6400" b="1" dirty="0" smtClean="0">
                <a:latin typeface="Arial" pitchFamily="34" charset="0"/>
                <a:cs typeface="Arial" pitchFamily="34" charset="0"/>
              </a:rPr>
              <a:t> </a:t>
            </a:r>
            <a:r>
              <a:rPr lang="en-US" sz="6400" b="1" dirty="0" err="1" smtClean="0">
                <a:latin typeface="Arial" pitchFamily="34" charset="0"/>
                <a:cs typeface="Arial" pitchFamily="34" charset="0"/>
              </a:rPr>
              <a:t>sunt</a:t>
            </a:r>
            <a:r>
              <a:rPr lang="en-US" sz="6400" b="1" dirty="0" smtClean="0">
                <a:latin typeface="Arial" pitchFamily="34" charset="0"/>
                <a:cs typeface="Arial" pitchFamily="34" charset="0"/>
              </a:rPr>
              <a:t> </a:t>
            </a:r>
            <a:r>
              <a:rPr lang="en-US" sz="6400" b="1" dirty="0" err="1" smtClean="0">
                <a:latin typeface="Arial" pitchFamily="34" charset="0"/>
                <a:cs typeface="Arial" pitchFamily="34" charset="0"/>
              </a:rPr>
              <a:t>ocupate</a:t>
            </a:r>
            <a:r>
              <a:rPr lang="en-US" sz="6400" b="1" dirty="0" smtClean="0">
                <a:latin typeface="Arial" pitchFamily="34" charset="0"/>
                <a:cs typeface="Arial" pitchFamily="34" charset="0"/>
              </a:rPr>
              <a:t>, </a:t>
            </a:r>
            <a:r>
              <a:rPr lang="en-US" sz="6400" dirty="0" err="1" smtClean="0">
                <a:latin typeface="Arial" pitchFamily="34" charset="0"/>
                <a:cs typeface="Arial" pitchFamily="34" charset="0"/>
              </a:rPr>
              <a:t>iar</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granița</a:t>
            </a:r>
            <a:r>
              <a:rPr lang="en-US" sz="6400" dirty="0" smtClean="0">
                <a:latin typeface="Arial" pitchFamily="34" charset="0"/>
                <a:cs typeface="Arial" pitchFamily="34" charset="0"/>
              </a:rPr>
              <a:t> cu Bulgaria </a:t>
            </a:r>
            <a:r>
              <a:rPr lang="en-US" sz="6400" dirty="0" err="1" smtClean="0">
                <a:latin typeface="Arial" pitchFamily="34" charset="0"/>
                <a:cs typeface="Arial" pitchFamily="34" charset="0"/>
              </a:rPr>
              <a:t>este</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stabilită</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pe</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râul</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Timoc</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În</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acest</a:t>
            </a:r>
            <a:r>
              <a:rPr lang="en-US" sz="6400" dirty="0" smtClean="0">
                <a:latin typeface="Arial" pitchFamily="34" charset="0"/>
                <a:cs typeface="Arial" pitchFamily="34" charset="0"/>
              </a:rPr>
              <a:t> mod, se </a:t>
            </a:r>
            <a:r>
              <a:rPr lang="en-US" sz="6400" dirty="0" err="1" smtClean="0">
                <a:latin typeface="Arial" pitchFamily="34" charset="0"/>
                <a:cs typeface="Arial" pitchFamily="34" charset="0"/>
              </a:rPr>
              <a:t>realizează</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pentru</a:t>
            </a:r>
            <a:r>
              <a:rPr lang="en-US" sz="6400" dirty="0" smtClean="0">
                <a:latin typeface="Arial" pitchFamily="34" charset="0"/>
                <a:cs typeface="Arial" pitchFamily="34" charset="0"/>
              </a:rPr>
              <a:t> prima </a:t>
            </a:r>
            <a:r>
              <a:rPr lang="en-US" sz="6400" dirty="0" err="1" smtClean="0">
                <a:latin typeface="Arial" pitchFamily="34" charset="0"/>
                <a:cs typeface="Arial" pitchFamily="34" charset="0"/>
              </a:rPr>
              <a:t>oară</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despărțirea</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românilor</a:t>
            </a:r>
            <a:r>
              <a:rPr lang="en-US" sz="6400" dirty="0" smtClean="0">
                <a:latin typeface="Arial" pitchFamily="34" charset="0"/>
                <a:cs typeface="Arial" pitchFamily="34" charset="0"/>
              </a:rPr>
              <a:t> din </a:t>
            </a:r>
            <a:r>
              <a:rPr lang="en-US" sz="6400" dirty="0" err="1" smtClean="0">
                <a:latin typeface="Arial" pitchFamily="34" charset="0"/>
                <a:cs typeface="Arial" pitchFamily="34" charset="0"/>
              </a:rPr>
              <a:t>Timocul</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sârbesc</a:t>
            </a:r>
            <a:r>
              <a:rPr lang="en-US" sz="6400" dirty="0" smtClean="0">
                <a:latin typeface="Arial" pitchFamily="34" charset="0"/>
                <a:cs typeface="Arial" pitchFamily="34" charset="0"/>
              </a:rPr>
              <a:t> de </a:t>
            </a:r>
            <a:r>
              <a:rPr lang="en-US" sz="6400" dirty="0" err="1" smtClean="0">
                <a:latin typeface="Arial" pitchFamily="34" charset="0"/>
                <a:cs typeface="Arial" pitchFamily="34" charset="0"/>
              </a:rPr>
              <a:t>cei</a:t>
            </a:r>
            <a:r>
              <a:rPr lang="en-US" sz="6400" dirty="0" smtClean="0">
                <a:latin typeface="Arial" pitchFamily="34" charset="0"/>
                <a:cs typeface="Arial" pitchFamily="34" charset="0"/>
              </a:rPr>
              <a:t> din </a:t>
            </a:r>
            <a:r>
              <a:rPr lang="en-US" sz="6400" dirty="0" err="1" smtClean="0">
                <a:latin typeface="Arial" pitchFamily="34" charset="0"/>
                <a:cs typeface="Arial" pitchFamily="34" charset="0"/>
              </a:rPr>
              <a:t>Timocul</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bulgar</a:t>
            </a:r>
            <a:r>
              <a:rPr lang="en-US" sz="6400" dirty="0" smtClean="0">
                <a:latin typeface="Arial" pitchFamily="34" charset="0"/>
                <a:cs typeface="Arial" pitchFamily="34" charset="0"/>
              </a:rPr>
              <a:t>. De </a:t>
            </a:r>
            <a:r>
              <a:rPr lang="en-US" sz="6400" dirty="0" err="1" smtClean="0">
                <a:latin typeface="Arial" pitchFamily="34" charset="0"/>
                <a:cs typeface="Arial" pitchFamily="34" charset="0"/>
              </a:rPr>
              <a:t>asemenea</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pentru</a:t>
            </a:r>
            <a:r>
              <a:rPr lang="en-US" sz="6400" dirty="0" smtClean="0">
                <a:latin typeface="Arial" pitchFamily="34" charset="0"/>
                <a:cs typeface="Arial" pitchFamily="34" charset="0"/>
              </a:rPr>
              <a:t> prima </a:t>
            </a:r>
            <a:r>
              <a:rPr lang="en-US" sz="6400" dirty="0" err="1" smtClean="0">
                <a:latin typeface="Arial" pitchFamily="34" charset="0"/>
                <a:cs typeface="Arial" pitchFamily="34" charset="0"/>
              </a:rPr>
              <a:t>dată</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în</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istoria</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sa</a:t>
            </a:r>
            <a:r>
              <a:rPr lang="en-US" sz="6400" dirty="0" smtClean="0">
                <a:latin typeface="Arial" pitchFamily="34" charset="0"/>
                <a:cs typeface="Arial" pitchFamily="34" charset="0"/>
              </a:rPr>
              <a:t>, Serbia </a:t>
            </a:r>
            <a:r>
              <a:rPr lang="en-US" sz="6400" dirty="0" err="1" smtClean="0">
                <a:latin typeface="Arial" pitchFamily="34" charset="0"/>
                <a:cs typeface="Arial" pitchFamily="34" charset="0"/>
              </a:rPr>
              <a:t>reușește</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să</a:t>
            </a:r>
            <a:r>
              <a:rPr lang="en-US" sz="6400" dirty="0" smtClean="0">
                <a:latin typeface="Arial" pitchFamily="34" charset="0"/>
                <a:cs typeface="Arial" pitchFamily="34" charset="0"/>
              </a:rPr>
              <a:t> se </a:t>
            </a:r>
            <a:r>
              <a:rPr lang="en-US" sz="6400" dirty="0" err="1" smtClean="0">
                <a:latin typeface="Arial" pitchFamily="34" charset="0"/>
                <a:cs typeface="Arial" pitchFamily="34" charset="0"/>
              </a:rPr>
              <a:t>învecineze</a:t>
            </a:r>
            <a:r>
              <a:rPr lang="en-US" sz="6400" dirty="0" smtClean="0">
                <a:latin typeface="Arial" pitchFamily="34" charset="0"/>
                <a:cs typeface="Arial" pitchFamily="34" charset="0"/>
              </a:rPr>
              <a:t> cu </a:t>
            </a:r>
            <a:r>
              <a:rPr lang="en-US" sz="6400" dirty="0" err="1" smtClean="0">
                <a:latin typeface="Arial" pitchFamily="34" charset="0"/>
                <a:cs typeface="Arial" pitchFamily="34" charset="0"/>
              </a:rPr>
              <a:t>Țara</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Românească</a:t>
            </a:r>
            <a:r>
              <a:rPr lang="en-US" sz="6400" dirty="0" smtClean="0">
                <a:latin typeface="Arial" pitchFamily="34" charset="0"/>
                <a:cs typeface="Arial" pitchFamily="34" charset="0"/>
              </a:rPr>
              <a:t>.   </a:t>
            </a:r>
            <a:endParaRPr lang="ro-RO" sz="6400" dirty="0" smtClean="0">
              <a:latin typeface="Arial" pitchFamily="34" charset="0"/>
              <a:cs typeface="Arial" pitchFamily="34" charset="0"/>
            </a:endParaRPr>
          </a:p>
          <a:p>
            <a:pPr algn="just"/>
            <a:r>
              <a:rPr lang="ro-RO" sz="6400" dirty="0" smtClean="0">
                <a:latin typeface="Arial" pitchFamily="34" charset="0"/>
                <a:cs typeface="Arial" pitchFamily="34" charset="0"/>
              </a:rPr>
              <a:t>În perioada ocupației militare </a:t>
            </a:r>
            <a:r>
              <a:rPr lang="en-US" sz="6400" dirty="0" err="1" smtClean="0">
                <a:latin typeface="Arial" pitchFamily="34" charset="0"/>
                <a:cs typeface="Arial" pitchFamily="34" charset="0"/>
              </a:rPr>
              <a:t>Obrenovici</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inițiază</a:t>
            </a:r>
            <a:r>
              <a:rPr lang="en-US" sz="6400" dirty="0" smtClean="0">
                <a:latin typeface="Arial" pitchFamily="34" charset="0"/>
                <a:cs typeface="Arial" pitchFamily="34" charset="0"/>
              </a:rPr>
              <a:t> un program </a:t>
            </a:r>
            <a:r>
              <a:rPr lang="en-US" sz="6400" dirty="0" err="1" smtClean="0">
                <a:latin typeface="Arial" pitchFamily="34" charset="0"/>
                <a:cs typeface="Arial" pitchFamily="34" charset="0"/>
              </a:rPr>
              <a:t>agresiv</a:t>
            </a:r>
            <a:r>
              <a:rPr lang="en-US" sz="6400" dirty="0" smtClean="0">
                <a:latin typeface="Arial" pitchFamily="34" charset="0"/>
                <a:cs typeface="Arial" pitchFamily="34" charset="0"/>
              </a:rPr>
              <a:t> de </a:t>
            </a:r>
            <a:r>
              <a:rPr lang="en-US" sz="6400" dirty="0" err="1" smtClean="0">
                <a:latin typeface="Arial" pitchFamily="34" charset="0"/>
                <a:cs typeface="Arial" pitchFamily="34" charset="0"/>
              </a:rPr>
              <a:t>asimilare</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forțată</a:t>
            </a:r>
            <a:r>
              <a:rPr lang="en-US" sz="6400" dirty="0" smtClean="0">
                <a:latin typeface="Arial" pitchFamily="34" charset="0"/>
                <a:cs typeface="Arial" pitchFamily="34" charset="0"/>
              </a:rPr>
              <a:t> a </a:t>
            </a:r>
            <a:r>
              <a:rPr lang="en-US" sz="6400" dirty="0" err="1" smtClean="0">
                <a:latin typeface="Arial" pitchFamily="34" charset="0"/>
                <a:cs typeface="Arial" pitchFamily="34" charset="0"/>
              </a:rPr>
              <a:t>românilor</a:t>
            </a:r>
            <a:r>
              <a:rPr lang="en-US" sz="6400" dirty="0" smtClean="0">
                <a:latin typeface="Arial" pitchFamily="34" charset="0"/>
                <a:cs typeface="Arial" pitchFamily="34" charset="0"/>
              </a:rPr>
              <a:t> din </a:t>
            </a:r>
            <a:r>
              <a:rPr lang="en-US" sz="6400" dirty="0" err="1" smtClean="0">
                <a:latin typeface="Arial" pitchFamily="34" charset="0"/>
                <a:cs typeface="Arial" pitchFamily="34" charset="0"/>
              </a:rPr>
              <a:t>Timoc</a:t>
            </a:r>
            <a:r>
              <a:rPr lang="en-US" sz="6400" dirty="0" smtClean="0">
                <a:latin typeface="Arial" pitchFamily="34" charset="0"/>
                <a:cs typeface="Arial" pitchFamily="34" charset="0"/>
              </a:rPr>
              <a:t>. </a:t>
            </a:r>
            <a:endParaRPr lang="ro-RO" sz="6400" dirty="0" smtClean="0">
              <a:latin typeface="Arial" pitchFamily="34" charset="0"/>
              <a:cs typeface="Arial" pitchFamily="34" charset="0"/>
            </a:endParaRPr>
          </a:p>
          <a:p>
            <a:pPr algn="just"/>
            <a:r>
              <a:rPr lang="ro-RO" sz="6400" dirty="0" smtClean="0">
                <a:latin typeface="Arial" pitchFamily="34" charset="0"/>
                <a:cs typeface="Arial" pitchFamily="34" charset="0"/>
              </a:rPr>
              <a:t>În biserici </a:t>
            </a:r>
            <a:r>
              <a:rPr lang="ro-RO" sz="6400" b="1" dirty="0" smtClean="0">
                <a:latin typeface="Arial" pitchFamily="34" charset="0"/>
                <a:cs typeface="Arial" pitchFamily="34" charset="0"/>
              </a:rPr>
              <a:t>slujba</a:t>
            </a:r>
            <a:r>
              <a:rPr lang="ro-RO" sz="6400" dirty="0" smtClean="0">
                <a:latin typeface="Arial" pitchFamily="34" charset="0"/>
                <a:cs typeface="Arial" pitchFamily="34" charset="0"/>
              </a:rPr>
              <a:t> era oficiată </a:t>
            </a:r>
            <a:r>
              <a:rPr lang="ro-RO" sz="6400" b="1" dirty="0" smtClean="0">
                <a:latin typeface="Arial" pitchFamily="34" charset="0"/>
                <a:cs typeface="Arial" pitchFamily="34" charset="0"/>
              </a:rPr>
              <a:t>în limba </a:t>
            </a:r>
            <a:r>
              <a:rPr lang="en-US" sz="6400" b="1" dirty="0" err="1" smtClean="0">
                <a:latin typeface="Arial" pitchFamily="34" charset="0"/>
                <a:cs typeface="Arial" pitchFamily="34" charset="0"/>
              </a:rPr>
              <a:t>română</a:t>
            </a:r>
            <a:r>
              <a:rPr lang="en-US" sz="6400" b="1" dirty="0" smtClean="0">
                <a:latin typeface="Arial" pitchFamily="34" charset="0"/>
                <a:cs typeface="Arial" pitchFamily="34" charset="0"/>
              </a:rPr>
              <a:t> </a:t>
            </a:r>
            <a:r>
              <a:rPr lang="en-US" sz="6400" dirty="0" err="1" smtClean="0">
                <a:latin typeface="Arial" pitchFamily="34" charset="0"/>
                <a:cs typeface="Arial" pitchFamily="34" charset="0"/>
              </a:rPr>
              <a:t>până</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spre</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sfârşitul</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secolului</a:t>
            </a:r>
            <a:r>
              <a:rPr lang="en-US" sz="6400" dirty="0" smtClean="0">
                <a:latin typeface="Arial" pitchFamily="34" charset="0"/>
                <a:cs typeface="Arial" pitchFamily="34" charset="0"/>
              </a:rPr>
              <a:t> al </a:t>
            </a:r>
            <a:r>
              <a:rPr lang="ro-RO" sz="6400" dirty="0" smtClean="0">
                <a:latin typeface="Arial" pitchFamily="34" charset="0"/>
                <a:cs typeface="Arial" pitchFamily="34" charset="0"/>
              </a:rPr>
              <a:t>XI</a:t>
            </a:r>
            <a:r>
              <a:rPr lang="en-US" sz="6400" dirty="0" smtClean="0">
                <a:latin typeface="Arial" pitchFamily="34" charset="0"/>
                <a:cs typeface="Arial" pitchFamily="34" charset="0"/>
              </a:rPr>
              <a:t>X-lea.  </a:t>
            </a:r>
            <a:r>
              <a:rPr lang="en-US" sz="6400" b="1" dirty="0" err="1" smtClean="0">
                <a:latin typeface="Arial" pitchFamily="34" charset="0"/>
                <a:cs typeface="Arial" pitchFamily="34" charset="0"/>
              </a:rPr>
              <a:t>După</a:t>
            </a:r>
            <a:r>
              <a:rPr lang="en-US" sz="6400" b="1" dirty="0" smtClean="0">
                <a:latin typeface="Arial" pitchFamily="34" charset="0"/>
                <a:cs typeface="Arial" pitchFamily="34" charset="0"/>
              </a:rPr>
              <a:t> </a:t>
            </a:r>
            <a:r>
              <a:rPr lang="en-US" sz="6400" b="1" dirty="0" err="1" smtClean="0">
                <a:latin typeface="Arial" pitchFamily="34" charset="0"/>
                <a:cs typeface="Arial" pitchFamily="34" charset="0"/>
              </a:rPr>
              <a:t>anul</a:t>
            </a:r>
            <a:r>
              <a:rPr lang="en-US" sz="6400" b="1" dirty="0" smtClean="0">
                <a:latin typeface="Arial" pitchFamily="34" charset="0"/>
                <a:cs typeface="Arial" pitchFamily="34" charset="0"/>
              </a:rPr>
              <a:t> 1836 </a:t>
            </a:r>
            <a:r>
              <a:rPr lang="en-US" sz="6400" dirty="0" err="1" smtClean="0">
                <a:latin typeface="Arial" pitchFamily="34" charset="0"/>
                <a:cs typeface="Arial" pitchFamily="34" charset="0"/>
              </a:rPr>
              <a:t>când</a:t>
            </a:r>
            <a:r>
              <a:rPr lang="en-US" sz="6400" dirty="0" smtClean="0">
                <a:latin typeface="Arial" pitchFamily="34" charset="0"/>
                <a:cs typeface="Arial" pitchFamily="34" charset="0"/>
              </a:rPr>
              <a:t> la </a:t>
            </a:r>
            <a:r>
              <a:rPr lang="en-US" sz="6400" dirty="0" err="1" smtClean="0">
                <a:latin typeface="Arial" pitchFamily="34" charset="0"/>
                <a:cs typeface="Arial" pitchFamily="34" charset="0"/>
              </a:rPr>
              <a:t>Belgrad</a:t>
            </a:r>
            <a:r>
              <a:rPr lang="en-US" sz="6400" dirty="0" smtClean="0">
                <a:latin typeface="Arial" pitchFamily="34" charset="0"/>
                <a:cs typeface="Arial" pitchFamily="34" charset="0"/>
              </a:rPr>
              <a:t> s-a </a:t>
            </a:r>
            <a:r>
              <a:rPr lang="en-US" sz="6400" dirty="0" err="1" smtClean="0">
                <a:latin typeface="Arial" pitchFamily="34" charset="0"/>
                <a:cs typeface="Arial" pitchFamily="34" charset="0"/>
              </a:rPr>
              <a:t>deschis</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şcoală</a:t>
            </a:r>
            <a:r>
              <a:rPr lang="en-US" sz="6400" dirty="0" smtClean="0">
                <a:latin typeface="Arial" pitchFamily="34" charset="0"/>
                <a:cs typeface="Arial" pitchFamily="34" charset="0"/>
              </a:rPr>
              <a:t> de </a:t>
            </a:r>
            <a:r>
              <a:rPr lang="en-US" sz="6400" dirty="0" err="1" smtClean="0">
                <a:latin typeface="Arial" pitchFamily="34" charset="0"/>
                <a:cs typeface="Arial" pitchFamily="34" charset="0"/>
              </a:rPr>
              <a:t>preoţi</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în</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Timoc</a:t>
            </a:r>
            <a:r>
              <a:rPr lang="en-US" sz="6400" dirty="0" smtClean="0">
                <a:latin typeface="Arial" pitchFamily="34" charset="0"/>
                <a:cs typeface="Arial" pitchFamily="34" charset="0"/>
              </a:rPr>
              <a:t> se introduce </a:t>
            </a:r>
            <a:r>
              <a:rPr lang="en-US" sz="6400" dirty="0" err="1" smtClean="0">
                <a:latin typeface="Arial" pitchFamily="34" charset="0"/>
                <a:cs typeface="Arial" pitchFamily="34" charset="0"/>
              </a:rPr>
              <a:t>treptat</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slujba</a:t>
            </a:r>
            <a:r>
              <a:rPr lang="en-US" sz="6400" dirty="0" smtClean="0">
                <a:latin typeface="Arial" pitchFamily="34" charset="0"/>
                <a:cs typeface="Arial" pitchFamily="34" charset="0"/>
              </a:rPr>
              <a:t> </a:t>
            </a:r>
            <a:r>
              <a:rPr lang="ro-RO" sz="6400" dirty="0" smtClean="0">
                <a:latin typeface="Arial" pitchFamily="34" charset="0"/>
                <a:cs typeface="Arial" pitchFamily="34" charset="0"/>
              </a:rPr>
              <a:t>în </a:t>
            </a:r>
            <a:r>
              <a:rPr lang="ro-RO" sz="6400" b="1" dirty="0" smtClean="0">
                <a:latin typeface="Arial" pitchFamily="34" charset="0"/>
                <a:cs typeface="Arial" pitchFamily="34" charset="0"/>
              </a:rPr>
              <a:t>limba sârbă</a:t>
            </a:r>
            <a:r>
              <a:rPr lang="ro-RO" sz="6400" dirty="0" smtClean="0">
                <a:latin typeface="Arial" pitchFamily="34" charset="0"/>
                <a:cs typeface="Arial" pitchFamily="34" charset="0"/>
              </a:rPr>
              <a:t>, ca apoi aceasta să fie singura limbă de oficiere religioasă</a:t>
            </a:r>
            <a:r>
              <a:rPr lang="en-US" sz="6400" dirty="0" smtClean="0">
                <a:latin typeface="Arial" pitchFamily="34" charset="0"/>
                <a:cs typeface="Arial" pitchFamily="34" charset="0"/>
              </a:rPr>
              <a:t>.</a:t>
            </a:r>
            <a:endParaRPr lang="ro-RO" sz="6400" dirty="0" smtClean="0">
              <a:latin typeface="Arial" pitchFamily="34" charset="0"/>
              <a:cs typeface="Arial" pitchFamily="34" charset="0"/>
            </a:endParaRPr>
          </a:p>
          <a:p>
            <a:pPr algn="just"/>
            <a:r>
              <a:rPr lang="ro-RO" sz="6400" b="1" dirty="0" smtClean="0">
                <a:latin typeface="Arial" pitchFamily="34" charset="0"/>
                <a:cs typeface="Arial" pitchFamily="34" charset="0"/>
              </a:rPr>
              <a:t>Până în 1870</a:t>
            </a:r>
            <a:r>
              <a:rPr lang="en-US" sz="6400" b="1" dirty="0" smtClean="0">
                <a:latin typeface="Arial" pitchFamily="34" charset="0"/>
                <a:cs typeface="Arial" pitchFamily="34" charset="0"/>
              </a:rPr>
              <a:t> </a:t>
            </a:r>
            <a:r>
              <a:rPr lang="en-US" sz="6400" dirty="0" smtClean="0">
                <a:latin typeface="Arial" pitchFamily="34" charset="0"/>
                <a:cs typeface="Arial" pitchFamily="34" charset="0"/>
              </a:rPr>
              <a:t>tot </a:t>
            </a:r>
            <a:r>
              <a:rPr lang="en-US" sz="6400" dirty="0" err="1" smtClean="0">
                <a:latin typeface="Arial" pitchFamily="34" charset="0"/>
                <a:cs typeface="Arial" pitchFamily="34" charset="0"/>
              </a:rPr>
              <a:t>biserica</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este</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cea</a:t>
            </a:r>
            <a:r>
              <a:rPr lang="en-US" sz="6400" dirty="0" smtClean="0">
                <a:latin typeface="Arial" pitchFamily="34" charset="0"/>
                <a:cs typeface="Arial" pitchFamily="34" charset="0"/>
              </a:rPr>
              <a:t> care </a:t>
            </a:r>
            <a:r>
              <a:rPr lang="en-US" sz="6400" dirty="0" err="1" smtClean="0">
                <a:latin typeface="Arial" pitchFamily="34" charset="0"/>
                <a:cs typeface="Arial" pitchFamily="34" charset="0"/>
              </a:rPr>
              <a:t>asigura</a:t>
            </a:r>
            <a:r>
              <a:rPr lang="en-US" sz="6400" dirty="0" smtClean="0">
                <a:latin typeface="Arial" pitchFamily="34" charset="0"/>
                <a:cs typeface="Arial" pitchFamily="34" charset="0"/>
              </a:rPr>
              <a:t> </a:t>
            </a:r>
            <a:r>
              <a:rPr lang="en-US" sz="6400" b="1" dirty="0" err="1" smtClean="0">
                <a:latin typeface="Arial" pitchFamily="34" charset="0"/>
                <a:cs typeface="Arial" pitchFamily="34" charset="0"/>
              </a:rPr>
              <a:t>educa</a:t>
            </a:r>
            <a:r>
              <a:rPr lang="ro-RO" sz="6400" b="1" dirty="0" smtClean="0">
                <a:latin typeface="Arial" pitchFamily="34" charset="0"/>
                <a:cs typeface="Arial" pitchFamily="34" charset="0"/>
              </a:rPr>
              <a:t>ț</a:t>
            </a:r>
            <a:r>
              <a:rPr lang="en-US" sz="6400" b="1" dirty="0" err="1" smtClean="0">
                <a:latin typeface="Arial" pitchFamily="34" charset="0"/>
                <a:cs typeface="Arial" pitchFamily="34" charset="0"/>
              </a:rPr>
              <a:t>ia</a:t>
            </a:r>
            <a:r>
              <a:rPr lang="en-US" sz="6400" b="1" dirty="0" smtClean="0">
                <a:latin typeface="Arial" pitchFamily="34" charset="0"/>
                <a:cs typeface="Arial" pitchFamily="34" charset="0"/>
              </a:rPr>
              <a:t> </a:t>
            </a:r>
            <a:r>
              <a:rPr lang="en-US" sz="6400" b="1" dirty="0" err="1" smtClean="0">
                <a:latin typeface="Arial" pitchFamily="34" charset="0"/>
                <a:cs typeface="Arial" pitchFamily="34" charset="0"/>
              </a:rPr>
              <a:t>în</a:t>
            </a:r>
            <a:r>
              <a:rPr lang="en-US" sz="6400" b="1" dirty="0" smtClean="0">
                <a:latin typeface="Arial" pitchFamily="34" charset="0"/>
                <a:cs typeface="Arial" pitchFamily="34" charset="0"/>
              </a:rPr>
              <a:t> </a:t>
            </a:r>
            <a:r>
              <a:rPr lang="en-US" sz="6400" b="1" dirty="0" err="1" smtClean="0">
                <a:latin typeface="Arial" pitchFamily="34" charset="0"/>
                <a:cs typeface="Arial" pitchFamily="34" charset="0"/>
              </a:rPr>
              <a:t>limba</a:t>
            </a:r>
            <a:r>
              <a:rPr lang="en-US" sz="6400" b="1" dirty="0" smtClean="0">
                <a:latin typeface="Arial" pitchFamily="34" charset="0"/>
                <a:cs typeface="Arial" pitchFamily="34" charset="0"/>
              </a:rPr>
              <a:t> </a:t>
            </a:r>
            <a:r>
              <a:rPr lang="en-US" sz="6400" b="1" dirty="0" err="1" smtClean="0">
                <a:latin typeface="Arial" pitchFamily="34" charset="0"/>
                <a:cs typeface="Arial" pitchFamily="34" charset="0"/>
              </a:rPr>
              <a:t>română</a:t>
            </a:r>
            <a:r>
              <a:rPr lang="en-US" sz="6400" dirty="0" smtClean="0">
                <a:latin typeface="Arial" pitchFamily="34" charset="0"/>
                <a:cs typeface="Arial" pitchFamily="34" charset="0"/>
              </a:rPr>
              <a:t>.</a:t>
            </a:r>
            <a:r>
              <a:rPr lang="ro-RO" sz="6400" dirty="0" smtClean="0">
                <a:latin typeface="Arial" pitchFamily="34" charset="0"/>
                <a:cs typeface="Arial" pitchFamily="34" charset="0"/>
              </a:rPr>
              <a:t> Avem documente care atestă existența pe lângă biserici a ș</a:t>
            </a:r>
            <a:r>
              <a:rPr lang="en-US" sz="6400" dirty="0" smtClean="0">
                <a:latin typeface="Arial" pitchFamily="34" charset="0"/>
                <a:cs typeface="Arial" pitchFamily="34" charset="0"/>
              </a:rPr>
              <a:t>coli</a:t>
            </a:r>
            <a:r>
              <a:rPr lang="ro-RO" sz="6400" dirty="0" smtClean="0">
                <a:latin typeface="Arial" pitchFamily="34" charset="0"/>
                <a:cs typeface="Arial" pitchFamily="34" charset="0"/>
              </a:rPr>
              <a:t>lor</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româneşti</a:t>
            </a:r>
            <a:r>
              <a:rPr lang="en-US" sz="6400" dirty="0" smtClean="0">
                <a:latin typeface="Arial" pitchFamily="34" charset="0"/>
                <a:cs typeface="Arial" pitchFamily="34" charset="0"/>
              </a:rPr>
              <a:t> </a:t>
            </a:r>
            <a:r>
              <a:rPr lang="ro-RO" sz="6400" dirty="0" smtClean="0">
                <a:latin typeface="Arial" pitchFamily="34" charset="0"/>
                <a:cs typeface="Arial" pitchFamily="34" charset="0"/>
              </a:rPr>
              <a:t>organizate de </a:t>
            </a:r>
            <a:r>
              <a:rPr lang="en-US" sz="6400" dirty="0" smtClean="0">
                <a:latin typeface="Arial" pitchFamily="34" charset="0"/>
                <a:cs typeface="Arial" pitchFamily="34" charset="0"/>
              </a:rPr>
              <a:t>p</a:t>
            </a:r>
            <a:r>
              <a:rPr lang="ro-RO" sz="6400" dirty="0" err="1" smtClean="0">
                <a:latin typeface="Arial" pitchFamily="34" charset="0"/>
                <a:cs typeface="Arial" pitchFamily="34" charset="0"/>
              </a:rPr>
              <a:t>ărintele</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Marcu</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Radul</a:t>
            </a:r>
            <a:r>
              <a:rPr lang="ro-RO" sz="6400" dirty="0" smtClean="0">
                <a:latin typeface="Arial" pitchFamily="34" charset="0"/>
                <a:cs typeface="Arial" pitchFamily="34" charset="0"/>
              </a:rPr>
              <a:t> î</a:t>
            </a:r>
            <a:r>
              <a:rPr lang="en-US" sz="6400" dirty="0" smtClean="0">
                <a:latin typeface="Arial" pitchFamily="34" charset="0"/>
                <a:cs typeface="Arial" pitchFamily="34" charset="0"/>
              </a:rPr>
              <a:t>n </a:t>
            </a:r>
            <a:r>
              <a:rPr lang="en-US" sz="6400" dirty="0" err="1" smtClean="0">
                <a:latin typeface="Arial" pitchFamily="34" charset="0"/>
                <a:cs typeface="Arial" pitchFamily="34" charset="0"/>
              </a:rPr>
              <a:t>Techia</a:t>
            </a:r>
            <a:r>
              <a:rPr lang="en-US" sz="6400" dirty="0" smtClean="0">
                <a:latin typeface="Arial" pitchFamily="34" charset="0"/>
                <a:cs typeface="Arial" pitchFamily="34" charset="0"/>
              </a:rPr>
              <a:t> </a:t>
            </a:r>
            <a:r>
              <a:rPr lang="ro-RO" sz="6400" dirty="0" smtClean="0">
                <a:latin typeface="Arial" pitchFamily="34" charset="0"/>
                <a:cs typeface="Arial" pitchFamily="34" charset="0"/>
              </a:rPr>
              <a:t>(</a:t>
            </a:r>
            <a:r>
              <a:rPr lang="en-US" sz="6400" dirty="0" smtClean="0">
                <a:latin typeface="Arial" pitchFamily="34" charset="0"/>
                <a:cs typeface="Arial" pitchFamily="34" charset="0"/>
              </a:rPr>
              <a:t>1736</a:t>
            </a:r>
            <a:r>
              <a:rPr lang="ro-RO" sz="6400" dirty="0" smtClean="0">
                <a:latin typeface="Arial" pitchFamily="34" charset="0"/>
                <a:cs typeface="Arial" pitchFamily="34" charset="0"/>
              </a:rPr>
              <a:t>)</a:t>
            </a:r>
            <a:r>
              <a:rPr lang="en-US" sz="6400" dirty="0" smtClean="0">
                <a:latin typeface="Arial" pitchFamily="34" charset="0"/>
                <a:cs typeface="Arial" pitchFamily="34" charset="0"/>
              </a:rPr>
              <a:t> </a:t>
            </a:r>
            <a:r>
              <a:rPr lang="ro-RO" sz="6400" dirty="0" smtClean="0">
                <a:latin typeface="Arial" pitchFamily="34" charset="0"/>
                <a:cs typeface="Arial" pitchFamily="34" charset="0"/>
              </a:rPr>
              <a:t>urmat</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apoi</a:t>
            </a:r>
            <a:r>
              <a:rPr lang="en-US" sz="6400" dirty="0" smtClean="0">
                <a:latin typeface="Arial" pitchFamily="34" charset="0"/>
                <a:cs typeface="Arial" pitchFamily="34" charset="0"/>
              </a:rPr>
              <a:t> p</a:t>
            </a:r>
            <a:r>
              <a:rPr lang="ro-RO" sz="6400" dirty="0" err="1" smtClean="0">
                <a:latin typeface="Arial" pitchFamily="34" charset="0"/>
                <a:cs typeface="Arial" pitchFamily="34" charset="0"/>
              </a:rPr>
              <a:t>ărintele</a:t>
            </a:r>
            <a:r>
              <a:rPr lang="en-US" sz="6400" dirty="0" err="1" smtClean="0">
                <a:latin typeface="Arial" pitchFamily="34" charset="0"/>
                <a:cs typeface="Arial" pitchFamily="34" charset="0"/>
              </a:rPr>
              <a:t>Trăilă</a:t>
            </a:r>
            <a:r>
              <a:rPr lang="ro-RO" sz="6400" dirty="0" smtClean="0">
                <a:latin typeface="Arial" pitchFamily="34" charset="0"/>
                <a:cs typeface="Arial" pitchFamily="34" charset="0"/>
              </a:rPr>
              <a:t>,</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călugării</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mănăstirii</a:t>
            </a:r>
            <a:r>
              <a:rPr lang="en-US" sz="6400" dirty="0" smtClean="0">
                <a:latin typeface="Arial" pitchFamily="34" charset="0"/>
                <a:cs typeface="Arial" pitchFamily="34" charset="0"/>
              </a:rPr>
              <a:t> Sf. </a:t>
            </a:r>
            <a:r>
              <a:rPr lang="en-US" sz="6400" dirty="0" err="1" smtClean="0">
                <a:latin typeface="Arial" pitchFamily="34" charset="0"/>
                <a:cs typeface="Arial" pitchFamily="34" charset="0"/>
              </a:rPr>
              <a:t>Manasie</a:t>
            </a:r>
            <a:r>
              <a:rPr lang="en-US" sz="6400" dirty="0" smtClean="0">
                <a:latin typeface="Arial" pitchFamily="34" charset="0"/>
                <a:cs typeface="Arial" pitchFamily="34" charset="0"/>
              </a:rPr>
              <a:t> (1824), </a:t>
            </a:r>
            <a:r>
              <a:rPr lang="ro-RO" sz="6400" dirty="0" smtClean="0">
                <a:latin typeface="Arial" pitchFamily="34" charset="0"/>
                <a:cs typeface="Arial" pitchFamily="34" charset="0"/>
              </a:rPr>
              <a:t>părintele </a:t>
            </a:r>
            <a:r>
              <a:rPr lang="en-US" sz="6400" dirty="0" smtClean="0">
                <a:latin typeface="Arial" pitchFamily="34" charset="0"/>
                <a:cs typeface="Arial" pitchFamily="34" charset="0"/>
              </a:rPr>
              <a:t>Tudor </a:t>
            </a:r>
            <a:r>
              <a:rPr lang="en-US" sz="6400" dirty="0" err="1" smtClean="0">
                <a:latin typeface="Arial" pitchFamily="34" charset="0"/>
                <a:cs typeface="Arial" pitchFamily="34" charset="0"/>
              </a:rPr>
              <a:t>Petru</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şi</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Ieftimie</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Stoian</a:t>
            </a:r>
            <a:r>
              <a:rPr lang="en-US" sz="6400" dirty="0" smtClean="0">
                <a:latin typeface="Arial" pitchFamily="34" charset="0"/>
                <a:cs typeface="Arial" pitchFamily="34" charset="0"/>
              </a:rPr>
              <a:t> (1837) </a:t>
            </a:r>
            <a:r>
              <a:rPr lang="en-US" sz="6400" dirty="0" err="1" smtClean="0">
                <a:latin typeface="Arial" pitchFamily="34" charset="0"/>
                <a:cs typeface="Arial" pitchFamily="34" charset="0"/>
              </a:rPr>
              <a:t>în</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Raduievăţ</a:t>
            </a:r>
            <a:r>
              <a:rPr lang="en-US" sz="6400" dirty="0" smtClean="0">
                <a:latin typeface="Arial" pitchFamily="34" charset="0"/>
                <a:cs typeface="Arial" pitchFamily="34" charset="0"/>
              </a:rPr>
              <a:t>, </a:t>
            </a:r>
            <a:r>
              <a:rPr lang="ro-RO" sz="6400" dirty="0" smtClean="0">
                <a:latin typeface="Arial" pitchFamily="34" charset="0"/>
                <a:cs typeface="Arial" pitchFamily="34" charset="0"/>
              </a:rPr>
              <a:t> părintele</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Ieftimie</a:t>
            </a:r>
            <a:r>
              <a:rPr lang="en-US" sz="6400" dirty="0" smtClean="0">
                <a:latin typeface="Arial" pitchFamily="34" charset="0"/>
                <a:cs typeface="Arial" pitchFamily="34" charset="0"/>
              </a:rPr>
              <a:t> (1843-1873) </a:t>
            </a:r>
            <a:r>
              <a:rPr lang="en-US" sz="6400" dirty="0" err="1" smtClean="0">
                <a:latin typeface="Arial" pitchFamily="34" charset="0"/>
                <a:cs typeface="Arial" pitchFamily="34" charset="0"/>
              </a:rPr>
              <a:t>în</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Cobişniţa</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dascălii</a:t>
            </a:r>
            <a:r>
              <a:rPr lang="en-US" sz="6400" dirty="0" smtClean="0">
                <a:latin typeface="Arial" pitchFamily="34" charset="0"/>
                <a:cs typeface="Arial" pitchFamily="34" charset="0"/>
              </a:rPr>
              <a:t> Ion </a:t>
            </a:r>
            <a:r>
              <a:rPr lang="en-US" sz="6400" dirty="0" err="1" smtClean="0">
                <a:latin typeface="Arial" pitchFamily="34" charset="0"/>
                <a:cs typeface="Arial" pitchFamily="34" charset="0"/>
              </a:rPr>
              <a:t>Ciolacu</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în</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Bregova</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şi</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Pătru</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Pavel</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în</a:t>
            </a:r>
            <a:r>
              <a:rPr lang="en-US" sz="6400" dirty="0" smtClean="0">
                <a:latin typeface="Arial" pitchFamily="34" charset="0"/>
                <a:cs typeface="Arial" pitchFamily="34" charset="0"/>
              </a:rPr>
              <a:t> </a:t>
            </a:r>
            <a:r>
              <a:rPr lang="en-US" sz="6400" dirty="0" err="1" smtClean="0">
                <a:latin typeface="Arial" pitchFamily="34" charset="0"/>
                <a:cs typeface="Arial" pitchFamily="34" charset="0"/>
              </a:rPr>
              <a:t>Bolievaţ</a:t>
            </a:r>
            <a:r>
              <a:rPr lang="en-US" sz="6400" dirty="0" smtClean="0">
                <a:latin typeface="Arial" pitchFamily="34" charset="0"/>
                <a:cs typeface="Arial" pitchFamily="34" charset="0"/>
              </a:rPr>
              <a:t> (1864). </a:t>
            </a:r>
            <a:endParaRPr lang="ro-RO" sz="6400" dirty="0" smtClean="0">
              <a:latin typeface="Arial" pitchFamily="34" charset="0"/>
              <a:cs typeface="Arial" pitchFamily="34" charset="0"/>
            </a:endParaRPr>
          </a:p>
          <a:p>
            <a:pPr algn="just"/>
            <a:endParaRPr lang="ro-RO" dirty="0" smtClean="0"/>
          </a:p>
          <a:p>
            <a:endParaRPr lang="ro-RO" dirty="0"/>
          </a:p>
        </p:txBody>
      </p:sp>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eggis\Desktop\466px-Harta_etnica_a_Timocului_sarbesc_la_nivel_de_plasi,_1941.jpg"/>
          <p:cNvPicPr>
            <a:picLocks noChangeAspect="1" noChangeArrowheads="1"/>
          </p:cNvPicPr>
          <p:nvPr/>
        </p:nvPicPr>
        <p:blipFill>
          <a:blip r:embed="rId2" cstate="print"/>
          <a:srcRect/>
          <a:stretch>
            <a:fillRect/>
          </a:stretch>
        </p:blipFill>
        <p:spPr bwMode="auto">
          <a:xfrm>
            <a:off x="1904364" y="0"/>
            <a:ext cx="5335272" cy="68580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pPr algn="ctr"/>
            <a:r>
              <a:rPr lang="ro-RO" b="1" dirty="0" smtClean="0">
                <a:solidFill>
                  <a:schemeClr val="tx1"/>
                </a:solidFill>
              </a:rPr>
              <a:t>Istoria Timocului (IV)</a:t>
            </a:r>
            <a:endParaRPr lang="ro-RO" b="1" dirty="0">
              <a:solidFill>
                <a:schemeClr val="tx1"/>
              </a:solidFill>
            </a:endParaRPr>
          </a:p>
        </p:txBody>
      </p:sp>
      <p:sp>
        <p:nvSpPr>
          <p:cNvPr id="3" name="Substituent conținut 2"/>
          <p:cNvSpPr>
            <a:spLocks noGrp="1"/>
          </p:cNvSpPr>
          <p:nvPr>
            <p:ph idx="1"/>
          </p:nvPr>
        </p:nvSpPr>
        <p:spPr/>
        <p:txBody>
          <a:bodyPr/>
          <a:lstStyle/>
          <a:p>
            <a:pPr algn="just">
              <a:buNone/>
            </a:pPr>
            <a:r>
              <a:rPr lang="ro-RO" sz="2800" b="1" dirty="0" smtClean="0">
                <a:latin typeface="Arial" pitchFamily="34" charset="0"/>
                <a:cs typeface="Arial" pitchFamily="34" charset="0"/>
              </a:rPr>
              <a:t>2010: </a:t>
            </a:r>
            <a:r>
              <a:rPr lang="en-US" sz="2800" dirty="0" err="1" smtClean="0">
                <a:latin typeface="Arial" pitchFamily="34" charset="0"/>
                <a:cs typeface="Arial" pitchFamily="34" charset="0"/>
              </a:rPr>
              <a:t>Consiliul</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Naţional</a:t>
            </a:r>
            <a:r>
              <a:rPr lang="en-US" sz="2800" dirty="0" smtClean="0">
                <a:latin typeface="Arial" pitchFamily="34" charset="0"/>
                <a:cs typeface="Arial" pitchFamily="34" charset="0"/>
              </a:rPr>
              <a:t> al </a:t>
            </a:r>
            <a:r>
              <a:rPr lang="en-US" sz="2800" dirty="0" err="1" smtClean="0">
                <a:latin typeface="Arial" pitchFamily="34" charset="0"/>
                <a:cs typeface="Arial" pitchFamily="34" charset="0"/>
              </a:rPr>
              <a:t>Minorităţii</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Vlahe</a:t>
            </a:r>
            <a:r>
              <a:rPr lang="ro-RO" sz="2800" dirty="0" smtClean="0">
                <a:latin typeface="Arial" pitchFamily="34" charset="0"/>
                <a:cs typeface="Arial" pitchFamily="34" charset="0"/>
              </a:rPr>
              <a:t> </a:t>
            </a:r>
            <a:r>
              <a:rPr lang="en-US" sz="2800" dirty="0" smtClean="0">
                <a:latin typeface="Arial" pitchFamily="34" charset="0"/>
                <a:cs typeface="Arial" pitchFamily="34" charset="0"/>
              </a:rPr>
              <a:t>(CNMV), </a:t>
            </a:r>
            <a:r>
              <a:rPr lang="ro-RO" sz="2800" dirty="0" smtClean="0">
                <a:latin typeface="Arial" pitchFamily="34" charset="0"/>
                <a:cs typeface="Arial" pitchFamily="34" charset="0"/>
              </a:rPr>
              <a:t>a </a:t>
            </a:r>
            <a:r>
              <a:rPr lang="en-US" sz="2800" b="1" dirty="0" err="1" smtClean="0">
                <a:latin typeface="Arial" pitchFamily="34" charset="0"/>
                <a:cs typeface="Arial" pitchFamily="34" charset="0"/>
              </a:rPr>
              <a:t>anulat</a:t>
            </a:r>
            <a:r>
              <a:rPr lang="en-US" sz="2800" b="1" dirty="0" smtClean="0">
                <a:latin typeface="Arial" pitchFamily="34" charset="0"/>
                <a:cs typeface="Arial" pitchFamily="34" charset="0"/>
              </a:rPr>
              <a:t> o </a:t>
            </a:r>
            <a:r>
              <a:rPr lang="en-US" sz="2800" b="1" dirty="0" err="1" smtClean="0">
                <a:latin typeface="Arial" pitchFamily="34" charset="0"/>
                <a:cs typeface="Arial" pitchFamily="34" charset="0"/>
              </a:rPr>
              <a:t>directivă</a:t>
            </a:r>
            <a:r>
              <a:rPr lang="en-US" sz="2800" b="1" dirty="0" smtClean="0">
                <a:latin typeface="Arial" pitchFamily="34" charset="0"/>
                <a:cs typeface="Arial" pitchFamily="34" charset="0"/>
              </a:rPr>
              <a:t> </a:t>
            </a:r>
            <a:r>
              <a:rPr lang="en-US" sz="2800" dirty="0" smtClean="0">
                <a:latin typeface="Arial" pitchFamily="34" charset="0"/>
                <a:cs typeface="Arial" pitchFamily="34" charset="0"/>
              </a:rPr>
              <a:t>a </a:t>
            </a:r>
            <a:r>
              <a:rPr lang="en-US" sz="2800" dirty="0" err="1" smtClean="0">
                <a:latin typeface="Arial" pitchFamily="34" charset="0"/>
                <a:cs typeface="Arial" pitchFamily="34" charset="0"/>
              </a:rPr>
              <a:t>consiliului</a:t>
            </a:r>
            <a:r>
              <a:rPr lang="en-US" sz="2800" dirty="0" smtClean="0">
                <a:latin typeface="Arial" pitchFamily="34" charset="0"/>
                <a:cs typeface="Arial" pitchFamily="34" charset="0"/>
              </a:rPr>
              <a:t> care </a:t>
            </a:r>
            <a:r>
              <a:rPr lang="en-US" sz="2800" dirty="0" err="1" smtClean="0">
                <a:latin typeface="Arial" pitchFamily="34" charset="0"/>
                <a:cs typeface="Arial" pitchFamily="34" charset="0"/>
              </a:rPr>
              <a:t>stipula</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că</a:t>
            </a:r>
            <a:r>
              <a:rPr lang="en-US" sz="2800" dirty="0" smtClean="0">
                <a:latin typeface="Arial" pitchFamily="34" charset="0"/>
                <a:cs typeface="Arial" pitchFamily="34" charset="0"/>
              </a:rPr>
              <a:t> </a:t>
            </a:r>
            <a:r>
              <a:rPr lang="en-US" sz="2800" b="1" dirty="0" err="1" smtClean="0">
                <a:latin typeface="Arial" pitchFamily="34" charset="0"/>
                <a:cs typeface="Arial" pitchFamily="34" charset="0"/>
              </a:rPr>
              <a:t>limba</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oficială</a:t>
            </a:r>
            <a:r>
              <a:rPr lang="en-US" sz="2800" b="1" dirty="0" smtClean="0">
                <a:latin typeface="Arial" pitchFamily="34" charset="0"/>
                <a:cs typeface="Arial" pitchFamily="34" charset="0"/>
              </a:rPr>
              <a:t> a </a:t>
            </a:r>
            <a:r>
              <a:rPr lang="en-US" sz="2800" b="1" dirty="0" err="1" smtClean="0">
                <a:latin typeface="Arial" pitchFamily="34" charset="0"/>
                <a:cs typeface="Arial" pitchFamily="34" charset="0"/>
              </a:rPr>
              <a:t>comunităţii</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vlahe</a:t>
            </a:r>
            <a:r>
              <a:rPr lang="en-US" sz="2800" b="1" dirty="0" smtClean="0">
                <a:latin typeface="Arial" pitchFamily="34" charset="0"/>
                <a:cs typeface="Arial" pitchFamily="34" charset="0"/>
              </a:rPr>
              <a:t>/</a:t>
            </a:r>
            <a:r>
              <a:rPr lang="en-US" sz="2800" b="1" dirty="0" err="1" smtClean="0">
                <a:latin typeface="Arial" pitchFamily="34" charset="0"/>
                <a:cs typeface="Arial" pitchFamily="34" charset="0"/>
              </a:rPr>
              <a:t>române</a:t>
            </a:r>
            <a:r>
              <a:rPr lang="en-US" sz="2800" b="1" dirty="0" smtClean="0">
                <a:latin typeface="Arial" pitchFamily="34" charset="0"/>
                <a:cs typeface="Arial" pitchFamily="34" charset="0"/>
              </a:rPr>
              <a:t> din </a:t>
            </a:r>
            <a:r>
              <a:rPr lang="en-US" sz="2800" b="1" dirty="0" err="1" smtClean="0">
                <a:latin typeface="Arial" pitchFamily="34" charset="0"/>
                <a:cs typeface="Arial" pitchFamily="34" charset="0"/>
              </a:rPr>
              <a:t>Valea</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Timocului</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este</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limba</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română</a:t>
            </a:r>
            <a:r>
              <a:rPr lang="en-US" sz="2800" b="1" dirty="0" smtClean="0">
                <a:latin typeface="Arial" pitchFamily="34" charset="0"/>
                <a:cs typeface="Arial" pitchFamily="34" charset="0"/>
              </a:rPr>
              <a:t>. </a:t>
            </a:r>
            <a:endParaRPr lang="ro-RO" sz="2800" b="1" dirty="0" smtClean="0">
              <a:latin typeface="Arial" pitchFamily="34" charset="0"/>
              <a:cs typeface="Arial" pitchFamily="34" charset="0"/>
            </a:endParaRPr>
          </a:p>
          <a:p>
            <a:pPr algn="just">
              <a:buNone/>
            </a:pPr>
            <a:r>
              <a:rPr lang="ro-RO" sz="2800" b="1" dirty="0" smtClean="0">
                <a:latin typeface="Arial" pitchFamily="34" charset="0"/>
                <a:cs typeface="Arial" pitchFamily="34" charset="0"/>
              </a:rPr>
              <a:t>2012: CNMV a adoptat </a:t>
            </a:r>
            <a:r>
              <a:rPr lang="en-US" sz="2800" b="1" dirty="0" err="1" smtClean="0">
                <a:latin typeface="Arial" pitchFamily="34" charset="0"/>
                <a:cs typeface="Arial" pitchFamily="34" charset="0"/>
              </a:rPr>
              <a:t>alfabetul</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vlah</a:t>
            </a:r>
            <a:r>
              <a:rPr lang="en-US" sz="2800" b="1" dirty="0" smtClean="0">
                <a:latin typeface="Arial" pitchFamily="34" charset="0"/>
                <a:cs typeface="Arial" pitchFamily="34" charset="0"/>
              </a:rPr>
              <a:t>, cu </a:t>
            </a:r>
            <a:r>
              <a:rPr lang="en-US" sz="2800" b="1" dirty="0" err="1" smtClean="0">
                <a:latin typeface="Arial" pitchFamily="34" charset="0"/>
                <a:cs typeface="Arial" pitchFamily="34" charset="0"/>
              </a:rPr>
              <a:t>grafie</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slavonă</a:t>
            </a:r>
            <a:r>
              <a:rPr lang="en-US" sz="2800" b="1" dirty="0" smtClean="0">
                <a:latin typeface="Arial" pitchFamily="34" charset="0"/>
                <a:cs typeface="Arial" pitchFamily="34" charset="0"/>
              </a:rPr>
              <a:t>.</a:t>
            </a:r>
            <a:endParaRPr lang="ro-RO" sz="2800" dirty="0" smtClean="0">
              <a:latin typeface="Arial" pitchFamily="34" charset="0"/>
              <a:cs typeface="Arial" pitchFamily="34" charset="0"/>
            </a:endParaRPr>
          </a:p>
          <a:p>
            <a:endParaRPr lang="ro-RO"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457200" y="764704"/>
            <a:ext cx="8229600" cy="5361459"/>
          </a:xfrm>
        </p:spPr>
        <p:txBody>
          <a:bodyPr>
            <a:normAutofit fontScale="92500"/>
          </a:bodyPr>
          <a:lstStyle/>
          <a:p>
            <a:pPr>
              <a:buNone/>
            </a:pPr>
            <a:r>
              <a:rPr lang="en-US" b="1" dirty="0" err="1" smtClean="0"/>
              <a:t>Bojan</a:t>
            </a:r>
            <a:r>
              <a:rPr lang="en-US" b="1" dirty="0" smtClean="0"/>
              <a:t> </a:t>
            </a:r>
            <a:r>
              <a:rPr lang="en-US" b="1" dirty="0" err="1" smtClean="0"/>
              <a:t>Aleksandrovic</a:t>
            </a:r>
            <a:r>
              <a:rPr lang="en-US" b="1" dirty="0" smtClean="0"/>
              <a:t> </a:t>
            </a:r>
            <a:r>
              <a:rPr lang="en-US" dirty="0" smtClean="0"/>
              <a:t>: </a:t>
            </a:r>
            <a:endParaRPr lang="ro-RO" dirty="0" smtClean="0"/>
          </a:p>
          <a:p>
            <a:pPr algn="just">
              <a:buNone/>
            </a:pPr>
            <a:r>
              <a:rPr lang="ro-RO" i="1" dirty="0" smtClean="0"/>
              <a:t>   </a:t>
            </a:r>
            <a:r>
              <a:rPr lang="en-US" i="1" dirty="0" smtClean="0"/>
              <a:t>“</a:t>
            </a:r>
            <a:r>
              <a:rPr lang="ro-RO" i="1" dirty="0" err="1" smtClean="0"/>
              <a:t>Î</a:t>
            </a:r>
            <a:r>
              <a:rPr lang="en-US" i="1" dirty="0" err="1" smtClean="0"/>
              <a:t>ncep</a:t>
            </a:r>
            <a:r>
              <a:rPr lang="ro-RO" i="1" dirty="0" smtClean="0"/>
              <a:t>â</a:t>
            </a:r>
            <a:r>
              <a:rPr lang="en-US" i="1" dirty="0" err="1" smtClean="0"/>
              <a:t>nd</a:t>
            </a:r>
            <a:r>
              <a:rPr lang="en-US" i="1" dirty="0" smtClean="0"/>
              <a:t> cu 1833, </a:t>
            </a:r>
            <a:r>
              <a:rPr lang="en-US" i="1" dirty="0" err="1" smtClean="0"/>
              <a:t>Imperiul</a:t>
            </a:r>
            <a:r>
              <a:rPr lang="en-US" i="1" dirty="0" smtClean="0"/>
              <a:t> </a:t>
            </a:r>
            <a:r>
              <a:rPr lang="en-US" i="1" dirty="0" err="1" smtClean="0"/>
              <a:t>Otoman</a:t>
            </a:r>
            <a:r>
              <a:rPr lang="en-US" i="1" dirty="0" smtClean="0"/>
              <a:t> a l</a:t>
            </a:r>
            <a:r>
              <a:rPr lang="ro-RO" i="1" dirty="0" smtClean="0"/>
              <a:t>ă</a:t>
            </a:r>
            <a:r>
              <a:rPr lang="en-US" i="1" dirty="0" smtClean="0"/>
              <a:t>sat </a:t>
            </a:r>
            <a:r>
              <a:rPr lang="en-US" i="1" dirty="0" err="1" smtClean="0"/>
              <a:t>administrarea</a:t>
            </a:r>
            <a:r>
              <a:rPr lang="en-US" i="1" dirty="0" smtClean="0"/>
              <a:t> </a:t>
            </a:r>
            <a:r>
              <a:rPr lang="en-US" i="1" dirty="0" err="1" smtClean="0"/>
              <a:t>teritoriilor</a:t>
            </a:r>
            <a:r>
              <a:rPr lang="en-US" i="1" dirty="0" smtClean="0"/>
              <a:t> </a:t>
            </a:r>
            <a:r>
              <a:rPr lang="ro-RO" i="1" dirty="0" smtClean="0"/>
              <a:t>î</a:t>
            </a:r>
            <a:r>
              <a:rPr lang="en-US" i="1" dirty="0" smtClean="0"/>
              <a:t>n care </a:t>
            </a:r>
            <a:r>
              <a:rPr lang="en-US" i="1" dirty="0" err="1" smtClean="0"/>
              <a:t>locuiau</a:t>
            </a:r>
            <a:r>
              <a:rPr lang="en-US" i="1" dirty="0" smtClean="0"/>
              <a:t> </a:t>
            </a:r>
            <a:r>
              <a:rPr lang="en-US" i="1" dirty="0" err="1" smtClean="0"/>
              <a:t>rom</a:t>
            </a:r>
            <a:r>
              <a:rPr lang="ro-RO" i="1" dirty="0" smtClean="0"/>
              <a:t>â</a:t>
            </a:r>
            <a:r>
              <a:rPr lang="en-US" i="1" dirty="0" err="1" smtClean="0"/>
              <a:t>nii</a:t>
            </a:r>
            <a:r>
              <a:rPr lang="en-US" i="1" dirty="0" smtClean="0"/>
              <a:t> </a:t>
            </a:r>
            <a:r>
              <a:rPr lang="en-US" i="1" dirty="0" err="1" smtClean="0"/>
              <a:t>timoceni</a:t>
            </a:r>
            <a:r>
              <a:rPr lang="en-US" i="1" dirty="0" smtClean="0"/>
              <a:t> </a:t>
            </a:r>
            <a:r>
              <a:rPr lang="ro-RO" i="1" dirty="0" smtClean="0"/>
              <a:t>î</a:t>
            </a:r>
            <a:r>
              <a:rPr lang="en-US" i="1" dirty="0" smtClean="0"/>
              <a:t>n </a:t>
            </a:r>
            <a:r>
              <a:rPr lang="en-US" i="1" dirty="0" err="1" smtClean="0"/>
              <a:t>seama</a:t>
            </a:r>
            <a:r>
              <a:rPr lang="en-US" i="1" dirty="0" smtClean="0"/>
              <a:t> s</a:t>
            </a:r>
            <a:r>
              <a:rPr lang="ro-RO" i="1" dirty="0" smtClean="0"/>
              <a:t>â</a:t>
            </a:r>
            <a:r>
              <a:rPr lang="en-US" i="1" dirty="0" err="1" smtClean="0"/>
              <a:t>rbilor</a:t>
            </a:r>
            <a:r>
              <a:rPr lang="en-US" i="1" dirty="0" smtClean="0"/>
              <a:t>. De </a:t>
            </a:r>
            <a:r>
              <a:rPr lang="ro-RO" i="1" dirty="0" smtClean="0"/>
              <a:t>î</a:t>
            </a:r>
            <a:r>
              <a:rPr lang="en-US" i="1" dirty="0" err="1" smtClean="0"/>
              <a:t>ndat</a:t>
            </a:r>
            <a:r>
              <a:rPr lang="ro-RO" i="1" dirty="0" smtClean="0"/>
              <a:t>ă</a:t>
            </a:r>
            <a:r>
              <a:rPr lang="en-US" i="1" dirty="0" smtClean="0"/>
              <a:t>, </a:t>
            </a:r>
            <a:r>
              <a:rPr lang="en-US" i="1" dirty="0" err="1" smtClean="0"/>
              <a:t>li</a:t>
            </a:r>
            <a:r>
              <a:rPr lang="en-US" i="1" dirty="0" smtClean="0"/>
              <a:t> s-au </a:t>
            </a:r>
            <a:r>
              <a:rPr lang="en-US" i="1" dirty="0" err="1" smtClean="0"/>
              <a:t>luat</a:t>
            </a:r>
            <a:r>
              <a:rPr lang="en-US" i="1" dirty="0" smtClean="0"/>
              <a:t> </a:t>
            </a:r>
            <a:r>
              <a:rPr lang="en-US" i="1" dirty="0" err="1" smtClean="0"/>
              <a:t>toate</a:t>
            </a:r>
            <a:r>
              <a:rPr lang="en-US" i="1" dirty="0" smtClean="0"/>
              <a:t> </a:t>
            </a:r>
            <a:r>
              <a:rPr lang="en-US" i="1" dirty="0" err="1" smtClean="0"/>
              <a:t>drepturile</a:t>
            </a:r>
            <a:r>
              <a:rPr lang="en-US" i="1" dirty="0" smtClean="0"/>
              <a:t>. Sub </a:t>
            </a:r>
            <a:r>
              <a:rPr lang="en-US" i="1" dirty="0" err="1" smtClean="0"/>
              <a:t>presiunea</a:t>
            </a:r>
            <a:r>
              <a:rPr lang="en-US" i="1" dirty="0" smtClean="0"/>
              <a:t> </a:t>
            </a:r>
            <a:r>
              <a:rPr lang="en-US" i="1" dirty="0" err="1" smtClean="0"/>
              <a:t>Bisericii</a:t>
            </a:r>
            <a:r>
              <a:rPr lang="en-US" i="1" dirty="0" smtClean="0"/>
              <a:t> </a:t>
            </a:r>
            <a:r>
              <a:rPr lang="en-US" i="1" dirty="0" err="1" smtClean="0"/>
              <a:t>Ortodoxe</a:t>
            </a:r>
            <a:r>
              <a:rPr lang="en-US" i="1" dirty="0" smtClean="0"/>
              <a:t> S</a:t>
            </a:r>
            <a:r>
              <a:rPr lang="ro-RO" i="1" dirty="0" smtClean="0"/>
              <a:t>â</a:t>
            </a:r>
            <a:r>
              <a:rPr lang="en-US" i="1" dirty="0" err="1" smtClean="0"/>
              <a:t>rbe</a:t>
            </a:r>
            <a:r>
              <a:rPr lang="en-US" i="1" dirty="0" smtClean="0"/>
              <a:t>, </a:t>
            </a:r>
            <a:r>
              <a:rPr lang="en-US" i="1" dirty="0" err="1" smtClean="0"/>
              <a:t>rom</a:t>
            </a:r>
            <a:r>
              <a:rPr lang="ro-RO" i="1" dirty="0" smtClean="0"/>
              <a:t>â</a:t>
            </a:r>
            <a:r>
              <a:rPr lang="en-US" i="1" dirty="0" err="1" smtClean="0"/>
              <a:t>nii</a:t>
            </a:r>
            <a:r>
              <a:rPr lang="en-US" i="1" dirty="0" smtClean="0"/>
              <a:t> s-au </a:t>
            </a:r>
            <a:r>
              <a:rPr lang="en-US" i="1" dirty="0" err="1" smtClean="0"/>
              <a:t>prefacut</a:t>
            </a:r>
            <a:r>
              <a:rPr lang="en-US" i="1" dirty="0" smtClean="0"/>
              <a:t> </a:t>
            </a:r>
            <a:r>
              <a:rPr lang="ro-RO" i="1" dirty="0" smtClean="0"/>
              <a:t>î</a:t>
            </a:r>
            <a:r>
              <a:rPr lang="en-US" i="1" dirty="0" smtClean="0"/>
              <a:t>n s</a:t>
            </a:r>
            <a:r>
              <a:rPr lang="ro-RO" i="1" dirty="0" smtClean="0"/>
              <a:t>â</a:t>
            </a:r>
            <a:r>
              <a:rPr lang="en-US" i="1" dirty="0" err="1" smtClean="0"/>
              <a:t>rbi</a:t>
            </a:r>
            <a:r>
              <a:rPr lang="en-US" i="1" dirty="0" smtClean="0"/>
              <a:t>. </a:t>
            </a:r>
            <a:r>
              <a:rPr lang="en-US" i="1" dirty="0" err="1" smtClean="0"/>
              <a:t>Limba</a:t>
            </a:r>
            <a:r>
              <a:rPr lang="en-US" i="1" dirty="0" smtClean="0"/>
              <a:t> </a:t>
            </a:r>
            <a:r>
              <a:rPr lang="en-US" i="1" dirty="0" err="1" smtClean="0"/>
              <a:t>rom</a:t>
            </a:r>
            <a:r>
              <a:rPr lang="ro-RO" i="1" dirty="0" smtClean="0"/>
              <a:t>â</a:t>
            </a:r>
            <a:r>
              <a:rPr lang="en-US" i="1" dirty="0" smtClean="0"/>
              <a:t>n</a:t>
            </a:r>
            <a:r>
              <a:rPr lang="ro-RO" i="1" dirty="0" smtClean="0"/>
              <a:t>ă</a:t>
            </a:r>
            <a:r>
              <a:rPr lang="en-US" i="1" dirty="0" smtClean="0"/>
              <a:t> a </a:t>
            </a:r>
            <a:r>
              <a:rPr lang="en-US" i="1" dirty="0" err="1" smtClean="0"/>
              <a:t>fost</a:t>
            </a:r>
            <a:r>
              <a:rPr lang="en-US" i="1" dirty="0" smtClean="0"/>
              <a:t> </a:t>
            </a:r>
            <a:r>
              <a:rPr lang="en-US" i="1" dirty="0" err="1" smtClean="0"/>
              <a:t>interzis</a:t>
            </a:r>
            <a:r>
              <a:rPr lang="ro-RO" i="1" dirty="0" smtClean="0"/>
              <a:t>ă</a:t>
            </a:r>
            <a:r>
              <a:rPr lang="en-US" i="1" dirty="0" smtClean="0"/>
              <a:t>, </a:t>
            </a:r>
            <a:r>
              <a:rPr lang="ro-RO" i="1" dirty="0" smtClean="0"/>
              <a:t>ș</a:t>
            </a:r>
            <a:r>
              <a:rPr lang="en-US" i="1" dirty="0" err="1" smtClean="0"/>
              <a:t>colile</a:t>
            </a:r>
            <a:r>
              <a:rPr lang="en-US" i="1" dirty="0" smtClean="0"/>
              <a:t> au </a:t>
            </a:r>
            <a:r>
              <a:rPr lang="en-US" i="1" dirty="0" err="1" smtClean="0"/>
              <a:t>fost</a:t>
            </a:r>
            <a:r>
              <a:rPr lang="en-US" i="1" dirty="0" smtClean="0"/>
              <a:t> </a:t>
            </a:r>
            <a:r>
              <a:rPr lang="en-US" i="1" dirty="0" err="1" smtClean="0"/>
              <a:t>desfiin</a:t>
            </a:r>
            <a:r>
              <a:rPr lang="ro-RO" i="1" dirty="0" smtClean="0"/>
              <a:t>ț</a:t>
            </a:r>
            <a:r>
              <a:rPr lang="en-US" i="1" dirty="0" smtClean="0"/>
              <a:t>ate, </a:t>
            </a:r>
            <a:r>
              <a:rPr lang="en-US" i="1" dirty="0" err="1" smtClean="0"/>
              <a:t>preo</a:t>
            </a:r>
            <a:r>
              <a:rPr lang="ro-RO" i="1" dirty="0" smtClean="0"/>
              <a:t>ț</a:t>
            </a:r>
            <a:r>
              <a:rPr lang="en-US" i="1" dirty="0" smtClean="0"/>
              <a:t>ii </a:t>
            </a:r>
            <a:r>
              <a:rPr lang="en-US" i="1" dirty="0" err="1" smtClean="0"/>
              <a:t>rom</a:t>
            </a:r>
            <a:r>
              <a:rPr lang="ro-RO" i="1" dirty="0" smtClean="0"/>
              <a:t>â</a:t>
            </a:r>
            <a:r>
              <a:rPr lang="en-US" i="1" dirty="0" err="1" smtClean="0"/>
              <a:t>ni</a:t>
            </a:r>
            <a:r>
              <a:rPr lang="en-US" i="1" dirty="0" smtClean="0"/>
              <a:t> au </a:t>
            </a:r>
            <a:r>
              <a:rPr lang="en-US" i="1" dirty="0" err="1" smtClean="0"/>
              <a:t>fost</a:t>
            </a:r>
            <a:r>
              <a:rPr lang="en-US" i="1" dirty="0" smtClean="0"/>
              <a:t> </a:t>
            </a:r>
            <a:r>
              <a:rPr lang="en-US" i="1" dirty="0" err="1" smtClean="0"/>
              <a:t>alunga</a:t>
            </a:r>
            <a:r>
              <a:rPr lang="ro-RO" i="1" dirty="0" smtClean="0"/>
              <a:t>ț</a:t>
            </a:r>
            <a:r>
              <a:rPr lang="en-US" i="1" dirty="0" err="1" smtClean="0"/>
              <a:t>i</a:t>
            </a:r>
            <a:r>
              <a:rPr lang="en-US" i="1" dirty="0" smtClean="0"/>
              <a:t> </a:t>
            </a:r>
            <a:r>
              <a:rPr lang="ro-RO" i="1" dirty="0" err="1" smtClean="0"/>
              <a:t>ș</a:t>
            </a:r>
            <a:r>
              <a:rPr lang="en-US" i="1" dirty="0" err="1" smtClean="0"/>
              <a:t>i</a:t>
            </a:r>
            <a:r>
              <a:rPr lang="en-US" i="1" dirty="0" smtClean="0"/>
              <a:t> </a:t>
            </a:r>
            <a:r>
              <a:rPr lang="ro-RO" i="1" dirty="0" smtClean="0"/>
              <a:t>î</a:t>
            </a:r>
            <a:r>
              <a:rPr lang="en-US" i="1" dirty="0" err="1" smtClean="0"/>
              <a:t>nlocui</a:t>
            </a:r>
            <a:r>
              <a:rPr lang="ro-RO" i="1" dirty="0" smtClean="0"/>
              <a:t>ț</a:t>
            </a:r>
            <a:r>
              <a:rPr lang="en-US" i="1" dirty="0" err="1" smtClean="0"/>
              <a:t>i</a:t>
            </a:r>
            <a:r>
              <a:rPr lang="en-US" i="1" dirty="0" smtClean="0"/>
              <a:t> cu s</a:t>
            </a:r>
            <a:r>
              <a:rPr lang="ro-RO" i="1" dirty="0" smtClean="0"/>
              <a:t>â</a:t>
            </a:r>
            <a:r>
              <a:rPr lang="en-US" i="1" dirty="0" err="1" smtClean="0"/>
              <a:t>rbi</a:t>
            </a:r>
            <a:r>
              <a:rPr lang="en-US" i="1" dirty="0" smtClean="0"/>
              <a:t>. </a:t>
            </a:r>
            <a:endParaRPr lang="ro-RO" i="1" dirty="0" smtClean="0"/>
          </a:p>
          <a:p>
            <a:pPr algn="just">
              <a:buNone/>
            </a:pPr>
            <a:r>
              <a:rPr lang="ro-RO" i="1" dirty="0" smtClean="0"/>
              <a:t>   Î</a:t>
            </a:r>
            <a:r>
              <a:rPr lang="en-US" i="1" dirty="0" smtClean="0"/>
              <a:t>n </a:t>
            </a:r>
            <a:r>
              <a:rPr lang="en-US" b="1" i="1" dirty="0" smtClean="0"/>
              <a:t>1918</a:t>
            </a:r>
            <a:r>
              <a:rPr lang="en-US" i="1" dirty="0" smtClean="0"/>
              <a:t>, </a:t>
            </a:r>
            <a:r>
              <a:rPr lang="ro-RO" i="1" dirty="0" smtClean="0"/>
              <a:t>î</a:t>
            </a:r>
            <a:r>
              <a:rPr lang="en-US" i="1" dirty="0" smtClean="0"/>
              <a:t>n </a:t>
            </a:r>
            <a:r>
              <a:rPr lang="en-US" i="1" dirty="0" err="1" smtClean="0"/>
              <a:t>timpul</a:t>
            </a:r>
            <a:r>
              <a:rPr lang="en-US" i="1" dirty="0" smtClean="0"/>
              <a:t> </a:t>
            </a:r>
            <a:r>
              <a:rPr lang="en-US" b="1" i="1" dirty="0" err="1" smtClean="0"/>
              <a:t>Conferin</a:t>
            </a:r>
            <a:r>
              <a:rPr lang="ro-RO" b="1" i="1" dirty="0" smtClean="0"/>
              <a:t>ț</a:t>
            </a:r>
            <a:r>
              <a:rPr lang="en-US" b="1" i="1" dirty="0" err="1" smtClean="0"/>
              <a:t>ei</a:t>
            </a:r>
            <a:r>
              <a:rPr lang="en-US" b="1" i="1" dirty="0" smtClean="0"/>
              <a:t> de la Paris</a:t>
            </a:r>
            <a:r>
              <a:rPr lang="en-US" i="1" dirty="0" smtClean="0"/>
              <a:t>, </a:t>
            </a:r>
            <a:r>
              <a:rPr lang="en-US" i="1" dirty="0" err="1" smtClean="0"/>
              <a:t>profesorul</a:t>
            </a:r>
            <a:r>
              <a:rPr lang="en-US" i="1" dirty="0" smtClean="0"/>
              <a:t> </a:t>
            </a:r>
            <a:r>
              <a:rPr lang="ro-RO" i="1" dirty="0" err="1" smtClean="0"/>
              <a:t>ș</a:t>
            </a:r>
            <a:r>
              <a:rPr lang="en-US" i="1" dirty="0" err="1" smtClean="0"/>
              <a:t>i</a:t>
            </a:r>
            <a:r>
              <a:rPr lang="en-US" i="1" dirty="0" smtClean="0"/>
              <a:t> </a:t>
            </a:r>
            <a:r>
              <a:rPr lang="en-US" i="1" dirty="0" err="1" smtClean="0"/>
              <a:t>filosoful</a:t>
            </a:r>
            <a:r>
              <a:rPr lang="en-US" i="1" dirty="0" smtClean="0"/>
              <a:t> </a:t>
            </a:r>
            <a:r>
              <a:rPr lang="en-US" i="1" dirty="0" err="1" smtClean="0"/>
              <a:t>nostru</a:t>
            </a:r>
            <a:r>
              <a:rPr lang="en-US" i="1" dirty="0" smtClean="0"/>
              <a:t>, </a:t>
            </a:r>
            <a:r>
              <a:rPr lang="en-US" i="1" dirty="0" err="1" smtClean="0"/>
              <a:t>Atanasie</a:t>
            </a:r>
            <a:r>
              <a:rPr lang="en-US" i="1" dirty="0" smtClean="0"/>
              <a:t> </a:t>
            </a:r>
            <a:r>
              <a:rPr lang="en-US" i="1" dirty="0" err="1" smtClean="0"/>
              <a:t>Popovici</a:t>
            </a:r>
            <a:r>
              <a:rPr lang="en-US" i="1" dirty="0" smtClean="0"/>
              <a:t>, a </a:t>
            </a:r>
            <a:r>
              <a:rPr lang="en-US" i="1" dirty="0" err="1" smtClean="0"/>
              <a:t>condus</a:t>
            </a:r>
            <a:r>
              <a:rPr lang="en-US" i="1" dirty="0" smtClean="0"/>
              <a:t> o </a:t>
            </a:r>
            <a:r>
              <a:rPr lang="en-US" i="1" dirty="0" err="1" smtClean="0"/>
              <a:t>delega</a:t>
            </a:r>
            <a:r>
              <a:rPr lang="ro-RO" i="1" dirty="0" smtClean="0"/>
              <a:t>ț</a:t>
            </a:r>
            <a:r>
              <a:rPr lang="en-US" i="1" dirty="0" err="1" smtClean="0"/>
              <a:t>ie</a:t>
            </a:r>
            <a:r>
              <a:rPr lang="en-US" i="1" dirty="0" smtClean="0"/>
              <a:t> din </a:t>
            </a:r>
            <a:r>
              <a:rPr lang="en-US" i="1" dirty="0" err="1" smtClean="0"/>
              <a:t>Timoc</a:t>
            </a:r>
            <a:r>
              <a:rPr lang="en-US" i="1" dirty="0" smtClean="0"/>
              <a:t> </a:t>
            </a:r>
            <a:r>
              <a:rPr lang="ro-RO" b="1" i="1" dirty="0" smtClean="0"/>
              <a:t>ș</a:t>
            </a:r>
            <a:r>
              <a:rPr lang="en-US" b="1" i="1" dirty="0" err="1" smtClean="0"/>
              <a:t>i</a:t>
            </a:r>
            <a:r>
              <a:rPr lang="en-US" b="1" i="1" dirty="0" smtClean="0"/>
              <a:t> a </a:t>
            </a:r>
            <a:r>
              <a:rPr lang="en-US" b="1" i="1" dirty="0" err="1" smtClean="0"/>
              <a:t>cerut</a:t>
            </a:r>
            <a:r>
              <a:rPr lang="en-US" b="1" i="1" dirty="0" smtClean="0"/>
              <a:t> </a:t>
            </a:r>
            <a:r>
              <a:rPr lang="en-US" b="1" i="1" dirty="0" err="1" smtClean="0"/>
              <a:t>marilor</a:t>
            </a:r>
            <a:r>
              <a:rPr lang="en-US" b="1" i="1" dirty="0" smtClean="0"/>
              <a:t> </a:t>
            </a:r>
            <a:r>
              <a:rPr lang="en-US" b="1" i="1" dirty="0" err="1" smtClean="0"/>
              <a:t>puteri</a:t>
            </a:r>
            <a:r>
              <a:rPr lang="en-US" b="1" i="1" dirty="0" smtClean="0"/>
              <a:t> </a:t>
            </a:r>
            <a:r>
              <a:rPr lang="en-US" b="1" i="1" dirty="0" err="1" smtClean="0"/>
              <a:t>unirea</a:t>
            </a:r>
            <a:r>
              <a:rPr lang="en-US" b="1" i="1" dirty="0" smtClean="0"/>
              <a:t> </a:t>
            </a:r>
            <a:r>
              <a:rPr lang="en-US" b="1" i="1" dirty="0" err="1" smtClean="0"/>
              <a:t>timocenilor</a:t>
            </a:r>
            <a:r>
              <a:rPr lang="en-US" b="1" i="1" dirty="0" smtClean="0"/>
              <a:t> cu Rom</a:t>
            </a:r>
            <a:r>
              <a:rPr lang="ro-RO" b="1" i="1" dirty="0" smtClean="0"/>
              <a:t>â</a:t>
            </a:r>
            <a:r>
              <a:rPr lang="en-US" b="1" i="1" dirty="0" err="1" smtClean="0"/>
              <a:t>nia</a:t>
            </a:r>
            <a:r>
              <a:rPr lang="en-US" b="1" i="1" dirty="0" smtClean="0"/>
              <a:t> Mare.</a:t>
            </a:r>
            <a:r>
              <a:rPr lang="en-US" i="1" dirty="0" smtClean="0"/>
              <a:t> Nu au </a:t>
            </a:r>
            <a:r>
              <a:rPr lang="en-US" i="1" dirty="0" err="1" smtClean="0"/>
              <a:t>fost</a:t>
            </a:r>
            <a:r>
              <a:rPr lang="en-US" i="1" dirty="0" smtClean="0"/>
              <a:t> </a:t>
            </a:r>
            <a:r>
              <a:rPr lang="en-US" i="1" dirty="0" err="1" smtClean="0"/>
              <a:t>asculta</a:t>
            </a:r>
            <a:r>
              <a:rPr lang="ro-RO" i="1" dirty="0" smtClean="0"/>
              <a:t>ț</a:t>
            </a:r>
            <a:r>
              <a:rPr lang="en-US" i="1" dirty="0" err="1" smtClean="0"/>
              <a:t>i</a:t>
            </a:r>
            <a:r>
              <a:rPr lang="en-US" i="1" dirty="0" smtClean="0"/>
              <a:t>, </a:t>
            </a:r>
            <a:r>
              <a:rPr lang="en-US" i="1" dirty="0" err="1" smtClean="0"/>
              <a:t>iar</a:t>
            </a:r>
            <a:r>
              <a:rPr lang="en-US" i="1" dirty="0" smtClean="0"/>
              <a:t> </a:t>
            </a:r>
            <a:r>
              <a:rPr lang="en-US" i="1" dirty="0" err="1" smtClean="0"/>
              <a:t>dezna</a:t>
            </a:r>
            <a:r>
              <a:rPr lang="ro-RO" i="1" dirty="0" smtClean="0"/>
              <a:t>ț</a:t>
            </a:r>
            <a:r>
              <a:rPr lang="en-US" i="1" dirty="0" err="1" smtClean="0"/>
              <a:t>ionalizarea</a:t>
            </a:r>
            <a:r>
              <a:rPr lang="en-US" i="1" dirty="0" smtClean="0"/>
              <a:t> a </a:t>
            </a:r>
            <a:r>
              <a:rPr lang="en-US" i="1" dirty="0" err="1" smtClean="0"/>
              <a:t>continuat</a:t>
            </a:r>
            <a:r>
              <a:rPr lang="en-US" i="1" dirty="0" smtClean="0"/>
              <a:t> </a:t>
            </a:r>
            <a:r>
              <a:rPr lang="ro-RO" i="1" dirty="0" smtClean="0"/>
              <a:t>î</a:t>
            </a:r>
            <a:r>
              <a:rPr lang="en-US" i="1" dirty="0" smtClean="0"/>
              <a:t>n for</a:t>
            </a:r>
            <a:r>
              <a:rPr lang="ro-RO" i="1" dirty="0" err="1" smtClean="0"/>
              <a:t>ță</a:t>
            </a:r>
            <a:r>
              <a:rPr lang="en-US" i="1" dirty="0" smtClean="0"/>
              <a:t>, </a:t>
            </a:r>
            <a:r>
              <a:rPr lang="en-US" i="1" dirty="0" err="1" smtClean="0"/>
              <a:t>pe</a:t>
            </a:r>
            <a:r>
              <a:rPr lang="en-US" i="1" dirty="0" smtClean="0"/>
              <a:t> tot </a:t>
            </a:r>
            <a:r>
              <a:rPr lang="en-US" i="1" dirty="0" err="1" smtClean="0"/>
              <a:t>parcursul</a:t>
            </a:r>
            <a:r>
              <a:rPr lang="en-US" i="1" dirty="0" smtClean="0"/>
              <a:t> </a:t>
            </a:r>
            <a:r>
              <a:rPr lang="en-US" i="1" dirty="0" err="1" smtClean="0"/>
              <a:t>secolului</a:t>
            </a:r>
            <a:r>
              <a:rPr lang="en-US" i="1" dirty="0" smtClean="0"/>
              <a:t> al X</a:t>
            </a:r>
            <a:r>
              <a:rPr lang="ro-RO" i="1" dirty="0" smtClean="0"/>
              <a:t>X</a:t>
            </a:r>
            <a:r>
              <a:rPr lang="en-US" i="1" dirty="0" smtClean="0"/>
              <a:t>-lea. </a:t>
            </a:r>
            <a:r>
              <a:rPr lang="en-US" i="1" dirty="0" err="1" smtClean="0"/>
              <a:t>Nici</a:t>
            </a:r>
            <a:r>
              <a:rPr lang="en-US" i="1" dirty="0" smtClean="0"/>
              <a:t> </a:t>
            </a:r>
            <a:r>
              <a:rPr lang="ro-RO" i="1" dirty="0" smtClean="0"/>
              <a:t>î</a:t>
            </a:r>
            <a:r>
              <a:rPr lang="en-US" i="1" dirty="0" smtClean="0"/>
              <a:t>n </a:t>
            </a:r>
            <a:r>
              <a:rPr lang="en-US" i="1" dirty="0" err="1" smtClean="0"/>
              <a:t>ziua</a:t>
            </a:r>
            <a:r>
              <a:rPr lang="en-US" i="1" dirty="0" smtClean="0"/>
              <a:t> de </a:t>
            </a:r>
            <a:r>
              <a:rPr lang="en-US" i="1" dirty="0" err="1" smtClean="0"/>
              <a:t>azi</a:t>
            </a:r>
            <a:r>
              <a:rPr lang="en-US" i="1" dirty="0" smtClean="0"/>
              <a:t>, </a:t>
            </a:r>
            <a:r>
              <a:rPr lang="en-US" i="1" dirty="0" err="1" smtClean="0"/>
              <a:t>situa</a:t>
            </a:r>
            <a:r>
              <a:rPr lang="ro-RO" i="1" dirty="0" smtClean="0"/>
              <a:t>ț</a:t>
            </a:r>
            <a:r>
              <a:rPr lang="en-US" i="1" dirty="0" err="1" smtClean="0"/>
              <a:t>ia</a:t>
            </a:r>
            <a:r>
              <a:rPr lang="en-US" i="1" dirty="0" smtClean="0"/>
              <a:t> nu s-a </a:t>
            </a:r>
            <a:r>
              <a:rPr lang="en-US" i="1" dirty="0" err="1" smtClean="0"/>
              <a:t>schimbat</a:t>
            </a:r>
            <a:r>
              <a:rPr lang="en-US" i="1" dirty="0" smtClean="0"/>
              <a:t> </a:t>
            </a:r>
            <a:r>
              <a:rPr lang="en-US" i="1" dirty="0" err="1" smtClean="0"/>
              <a:t>prea</a:t>
            </a:r>
            <a:r>
              <a:rPr lang="en-US" i="1" dirty="0" smtClean="0"/>
              <a:t> </a:t>
            </a:r>
            <a:r>
              <a:rPr lang="en-US" i="1" dirty="0" err="1" smtClean="0"/>
              <a:t>mult</a:t>
            </a:r>
            <a:r>
              <a:rPr lang="en-US" i="1" dirty="0" smtClean="0"/>
              <a:t>.”</a:t>
            </a:r>
            <a:r>
              <a:rPr lang="en-US" dirty="0" smtClean="0"/>
              <a:t> </a:t>
            </a:r>
            <a:endParaRPr lang="ro-RO" dirty="0" smtClean="0"/>
          </a:p>
          <a:p>
            <a:endParaRPr lang="ro-RO"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a:xfrm>
            <a:off x="1043608" y="404664"/>
            <a:ext cx="7787208" cy="720080"/>
          </a:xfrm>
        </p:spPr>
        <p:txBody>
          <a:bodyPr>
            <a:normAutofit fontScale="90000"/>
          </a:bodyPr>
          <a:lstStyle/>
          <a:p>
            <a:pPr algn="ctr"/>
            <a:r>
              <a:rPr lang="ro-RO" dirty="0" smtClean="0">
                <a:solidFill>
                  <a:schemeClr val="tx1"/>
                </a:solidFill>
              </a:rPr>
              <a:t>Istoria </a:t>
            </a:r>
            <a:r>
              <a:rPr lang="en-US" dirty="0" smtClean="0">
                <a:solidFill>
                  <a:schemeClr val="tx1"/>
                </a:solidFill>
              </a:rPr>
              <a:t>B</a:t>
            </a:r>
            <a:r>
              <a:rPr lang="ro-RO" dirty="0" err="1" smtClean="0">
                <a:solidFill>
                  <a:schemeClr val="tx1"/>
                </a:solidFill>
              </a:rPr>
              <a:t>anatului</a:t>
            </a:r>
            <a:r>
              <a:rPr lang="ro-RO" dirty="0" smtClean="0">
                <a:solidFill>
                  <a:schemeClr val="tx1"/>
                </a:solidFill>
              </a:rPr>
              <a:t> (I)</a:t>
            </a:r>
            <a:endParaRPr lang="ro-RO" dirty="0">
              <a:solidFill>
                <a:schemeClr val="tx1"/>
              </a:solidFill>
            </a:endParaRPr>
          </a:p>
        </p:txBody>
      </p:sp>
      <p:sp>
        <p:nvSpPr>
          <p:cNvPr id="3" name="Substituent conținut 2"/>
          <p:cNvSpPr>
            <a:spLocks noGrp="1"/>
          </p:cNvSpPr>
          <p:nvPr>
            <p:ph idx="1"/>
          </p:nvPr>
        </p:nvSpPr>
        <p:spPr>
          <a:xfrm>
            <a:off x="467544" y="1268760"/>
            <a:ext cx="8219256" cy="4857403"/>
          </a:xfrm>
        </p:spPr>
        <p:txBody>
          <a:bodyPr>
            <a:normAutofit fontScale="32500" lnSpcReduction="20000"/>
          </a:bodyPr>
          <a:lstStyle/>
          <a:p>
            <a:pPr algn="just"/>
            <a:r>
              <a:rPr lang="ro-RO" sz="5600" dirty="0" smtClean="0">
                <a:latin typeface="Arial" pitchFamily="34" charset="0"/>
                <a:cs typeface="Arial" pitchFamily="34" charset="0"/>
              </a:rPr>
              <a:t>Banatul intra în teritoriul statului dac, fiind locuit de triburi dace (capitala Sarmisegetuza fiind la 150 km de poziția actuală a orașului Timișoara)</a:t>
            </a:r>
          </a:p>
          <a:p>
            <a:pPr algn="just"/>
            <a:r>
              <a:rPr lang="ro-RO" sz="5600" dirty="0" smtClean="0">
                <a:latin typeface="Arial" pitchFamily="34" charset="0"/>
                <a:cs typeface="Arial" pitchFamily="34" charset="0"/>
              </a:rPr>
              <a:t>După cucerirea romană, zona </a:t>
            </a:r>
            <a:r>
              <a:rPr lang="en-US" sz="5600" dirty="0" smtClean="0">
                <a:latin typeface="Arial" pitchFamily="34" charset="0"/>
                <a:cs typeface="Arial" pitchFamily="34" charset="0"/>
              </a:rPr>
              <a:t>“</a:t>
            </a:r>
            <a:r>
              <a:rPr lang="ro-RO" sz="5600" dirty="0" smtClean="0">
                <a:latin typeface="Arial" pitchFamily="34" charset="0"/>
                <a:cs typeface="Arial" pitchFamily="34" charset="0"/>
              </a:rPr>
              <a:t>Banatului</a:t>
            </a:r>
            <a:r>
              <a:rPr lang="en-US" sz="5600" dirty="0" smtClean="0">
                <a:latin typeface="Arial" pitchFamily="34" charset="0"/>
                <a:cs typeface="Arial" pitchFamily="34" charset="0"/>
              </a:rPr>
              <a:t>”</a:t>
            </a:r>
            <a:r>
              <a:rPr lang="ro-RO" sz="5600" dirty="0" smtClean="0">
                <a:latin typeface="Arial" pitchFamily="34" charset="0"/>
                <a:cs typeface="Arial" pitchFamily="34" charset="0"/>
              </a:rPr>
              <a:t>  este împărțit între provinciile Dacia Malvensis si Moesia Superior</a:t>
            </a:r>
          </a:p>
          <a:p>
            <a:pPr algn="just"/>
            <a:r>
              <a:rPr lang="vi-VN" sz="5600" dirty="0" smtClean="0">
                <a:latin typeface="Arial" pitchFamily="34" charset="0"/>
                <a:cs typeface="Arial" pitchFamily="34" charset="0"/>
              </a:rPr>
              <a:t>Începând din </a:t>
            </a:r>
            <a:r>
              <a:rPr lang="vi-VN" sz="5600" b="1" dirty="0" smtClean="0">
                <a:latin typeface="Arial" pitchFamily="34" charset="0"/>
                <a:cs typeface="Arial" pitchFamily="34" charset="0"/>
              </a:rPr>
              <a:t>anul</a:t>
            </a:r>
            <a:r>
              <a:rPr lang="vi-VN" sz="5600" dirty="0" smtClean="0">
                <a:latin typeface="Arial" pitchFamily="34" charset="0"/>
                <a:cs typeface="Arial" pitchFamily="34" charset="0"/>
              </a:rPr>
              <a:t> </a:t>
            </a:r>
            <a:r>
              <a:rPr lang="vi-VN" sz="5600" b="1" dirty="0" smtClean="0">
                <a:latin typeface="Arial" pitchFamily="34" charset="0"/>
                <a:cs typeface="Arial" pitchFamily="34" charset="0"/>
              </a:rPr>
              <a:t>553</a:t>
            </a:r>
            <a:r>
              <a:rPr lang="vi-VN" sz="5600" dirty="0" smtClean="0">
                <a:latin typeface="Arial" pitchFamily="34" charset="0"/>
                <a:cs typeface="Arial" pitchFamily="34" charset="0"/>
              </a:rPr>
              <a:t> a fost timp de două secole sub dominație </a:t>
            </a:r>
            <a:r>
              <a:rPr lang="vi-VN" sz="5600" b="1" dirty="0" smtClean="0">
                <a:latin typeface="Arial" pitchFamily="34" charset="0"/>
                <a:cs typeface="Arial" pitchFamily="34" charset="0"/>
              </a:rPr>
              <a:t>avar</a:t>
            </a:r>
            <a:r>
              <a:rPr lang="ro-RO" sz="5600" b="1" dirty="0" smtClean="0">
                <a:latin typeface="Arial" pitchFamily="34" charset="0"/>
                <a:cs typeface="Arial" pitchFamily="34" charset="0"/>
              </a:rPr>
              <a:t>ă</a:t>
            </a:r>
            <a:r>
              <a:rPr lang="vi-VN" sz="5600" dirty="0" smtClean="0">
                <a:latin typeface="Arial" pitchFamily="34" charset="0"/>
                <a:cs typeface="Arial" pitchFamily="34" charset="0"/>
              </a:rPr>
              <a:t>. Aceștia au construit pe ruinele fostei fortărețe romane Zambara o nouă așezare cu numele de Beguey</a:t>
            </a:r>
            <a:r>
              <a:rPr lang="ro-RO" sz="5600" dirty="0" smtClean="0">
                <a:latin typeface="Arial" pitchFamily="34" charset="0"/>
                <a:cs typeface="Arial" pitchFamily="34" charset="0"/>
              </a:rPr>
              <a:t> (pe locul actual al Timișoarei)</a:t>
            </a:r>
            <a:r>
              <a:rPr lang="vi-VN" sz="5600" dirty="0" smtClean="0">
                <a:latin typeface="Arial" pitchFamily="34" charset="0"/>
                <a:cs typeface="Arial" pitchFamily="34" charset="0"/>
              </a:rPr>
              <a:t>, poziționată strategic intre râurile Timiș si Bega (Tisa). După avari teritoriul a fost invadat de</a:t>
            </a:r>
            <a:r>
              <a:rPr lang="vi-VN" sz="5600" b="1" dirty="0" smtClean="0">
                <a:latin typeface="Arial" pitchFamily="34" charset="0"/>
                <a:cs typeface="Arial" pitchFamily="34" charset="0"/>
              </a:rPr>
              <a:t> pecenegi</a:t>
            </a:r>
            <a:r>
              <a:rPr lang="ro-RO" sz="5600" dirty="0" smtClean="0">
                <a:latin typeface="Arial" pitchFamily="34" charset="0"/>
                <a:cs typeface="Arial" pitchFamily="34" charset="0"/>
              </a:rPr>
              <a:t>, alungați apoi de </a:t>
            </a:r>
            <a:r>
              <a:rPr lang="vi-VN" sz="5600" b="1" dirty="0" smtClean="0">
                <a:latin typeface="Arial" pitchFamily="34" charset="0"/>
                <a:cs typeface="Arial" pitchFamily="34" charset="0"/>
              </a:rPr>
              <a:t>cumani, bulgari</a:t>
            </a:r>
            <a:r>
              <a:rPr lang="ro-RO" sz="5600" dirty="0" smtClean="0">
                <a:latin typeface="Arial" pitchFamily="34" charset="0"/>
                <a:cs typeface="Arial" pitchFamily="34" charset="0"/>
              </a:rPr>
              <a:t>, iar</a:t>
            </a:r>
            <a:r>
              <a:rPr lang="vi-VN" sz="5600" dirty="0" smtClean="0">
                <a:latin typeface="Arial" pitchFamily="34" charset="0"/>
                <a:cs typeface="Arial" pitchFamily="34" charset="0"/>
              </a:rPr>
              <a:t> </a:t>
            </a:r>
            <a:r>
              <a:rPr lang="ro-RO" sz="5600" dirty="0" smtClean="0">
                <a:latin typeface="Arial" pitchFamily="34" charset="0"/>
                <a:cs typeface="Arial" pitchFamily="34" charset="0"/>
              </a:rPr>
              <a:t>l</a:t>
            </a:r>
            <a:r>
              <a:rPr lang="vi-VN" sz="5600" dirty="0" smtClean="0">
                <a:latin typeface="Arial" pitchFamily="34" charset="0"/>
                <a:cs typeface="Arial" pitchFamily="34" charset="0"/>
              </a:rPr>
              <a:t>a sfârșitul mileniul </a:t>
            </a:r>
            <a:r>
              <a:rPr lang="ro-RO" sz="5600" dirty="0" smtClean="0">
                <a:latin typeface="Arial" pitchFamily="34" charset="0"/>
                <a:cs typeface="Arial" pitchFamily="34" charset="0"/>
              </a:rPr>
              <a:t>I </a:t>
            </a:r>
            <a:r>
              <a:rPr lang="vi-VN" sz="5600" dirty="0" smtClean="0">
                <a:latin typeface="Arial" pitchFamily="34" charset="0"/>
                <a:cs typeface="Arial" pitchFamily="34" charset="0"/>
              </a:rPr>
              <a:t>au urmat </a:t>
            </a:r>
            <a:r>
              <a:rPr lang="vi-VN" sz="5600" b="1" dirty="0" smtClean="0">
                <a:latin typeface="Arial" pitchFamily="34" charset="0"/>
                <a:cs typeface="Arial" pitchFamily="34" charset="0"/>
              </a:rPr>
              <a:t>maghiarii</a:t>
            </a:r>
            <a:r>
              <a:rPr lang="ro-RO" sz="5600" b="1" dirty="0" smtClean="0">
                <a:latin typeface="Arial" pitchFamily="34" charset="0"/>
                <a:cs typeface="Arial" pitchFamily="34" charset="0"/>
              </a:rPr>
              <a:t>. </a:t>
            </a:r>
            <a:r>
              <a:rPr lang="ro-RO" sz="5600" dirty="0" smtClean="0">
                <a:latin typeface="Arial" pitchFamily="34" charset="0"/>
                <a:cs typeface="Arial" pitchFamily="34" charset="0"/>
              </a:rPr>
              <a:t>Toți aceștia au ocupat teritoriul în care exista o </a:t>
            </a:r>
            <a:r>
              <a:rPr lang="ro-RO" sz="5600" b="1" dirty="0" smtClean="0">
                <a:latin typeface="Arial" pitchFamily="34" charset="0"/>
                <a:cs typeface="Arial" pitchFamily="34" charset="0"/>
              </a:rPr>
              <a:t>populație vlahă </a:t>
            </a:r>
            <a:r>
              <a:rPr lang="ro-RO" sz="5600" dirty="0" smtClean="0">
                <a:latin typeface="Arial" pitchFamily="34" charset="0"/>
                <a:cs typeface="Arial" pitchFamily="34" charset="0"/>
              </a:rPr>
              <a:t>(dovezi de continuitate de la geneza poporului român până în prezent).</a:t>
            </a:r>
          </a:p>
          <a:p>
            <a:pPr algn="just"/>
            <a:r>
              <a:rPr lang="ro-RO" sz="5600" dirty="0" smtClean="0">
                <a:latin typeface="Arial" pitchFamily="34" charset="0"/>
                <a:cs typeface="Arial" pitchFamily="34" charset="0"/>
              </a:rPr>
              <a:t>În perioada dominației Coroanei Maghiare, începând cu </a:t>
            </a:r>
            <a:r>
              <a:rPr lang="ro-RO" sz="5600" b="1" dirty="0" smtClean="0">
                <a:latin typeface="Arial" pitchFamily="34" charset="0"/>
                <a:cs typeface="Arial" pitchFamily="34" charset="0"/>
              </a:rPr>
              <a:t>anul 1258-1526  </a:t>
            </a:r>
            <a:r>
              <a:rPr lang="ro-RO" sz="5600" dirty="0" smtClean="0">
                <a:latin typeface="Arial" pitchFamily="34" charset="0"/>
                <a:cs typeface="Arial" pitchFamily="34" charset="0"/>
              </a:rPr>
              <a:t>au fost numite „</a:t>
            </a:r>
            <a:r>
              <a:rPr lang="ro-RO" sz="5600" dirty="0" err="1" smtClean="0">
                <a:latin typeface="Arial" pitchFamily="34" charset="0"/>
                <a:cs typeface="Arial" pitchFamily="34" charset="0"/>
              </a:rPr>
              <a:t>banaturi</a:t>
            </a:r>
            <a:r>
              <a:rPr lang="ro-RO" sz="5600" dirty="0" smtClean="0">
                <a:latin typeface="Arial" pitchFamily="34" charset="0"/>
                <a:cs typeface="Arial" pitchFamily="34" charset="0"/>
              </a:rPr>
              <a:t>” toate comitatele de graniță, conduse de un ban: </a:t>
            </a:r>
            <a:r>
              <a:rPr lang="ro-RO" sz="5600" b="1" dirty="0" smtClean="0">
                <a:latin typeface="Arial" pitchFamily="34" charset="0"/>
                <a:cs typeface="Arial" pitchFamily="34" charset="0"/>
              </a:rPr>
              <a:t>Banul de Severin, Banul de Belgrad, Banul de </a:t>
            </a:r>
            <a:r>
              <a:rPr lang="ro-RO" sz="5600" b="1" dirty="0" err="1" smtClean="0">
                <a:latin typeface="Arial" pitchFamily="34" charset="0"/>
                <a:cs typeface="Arial" pitchFamily="34" charset="0"/>
              </a:rPr>
              <a:t>Sabăț</a:t>
            </a:r>
            <a:r>
              <a:rPr lang="ro-RO" sz="5600" b="1" dirty="0" smtClean="0">
                <a:latin typeface="Arial" pitchFamily="34" charset="0"/>
                <a:cs typeface="Arial" pitchFamily="34" charset="0"/>
              </a:rPr>
              <a:t>, </a:t>
            </a:r>
            <a:r>
              <a:rPr lang="ro-RO" sz="5600" dirty="0" smtClean="0">
                <a:latin typeface="Arial" pitchFamily="34" charset="0"/>
                <a:cs typeface="Arial" pitchFamily="34" charset="0"/>
              </a:rPr>
              <a:t>formațiuni politice, militare și administrative cu rolul de marcă în cadrul sistemului defensiv antiotoman.</a:t>
            </a:r>
          </a:p>
          <a:p>
            <a:pPr algn="just"/>
            <a:r>
              <a:rPr lang="ro-RO" sz="5600" dirty="0" smtClean="0">
                <a:latin typeface="Arial" pitchFamily="34" charset="0"/>
                <a:cs typeface="Arial" pitchFamily="34" charset="0"/>
              </a:rPr>
              <a:t>Regiunea a constituit o parte unitară, componentă a Regatului Ungariei, apoi, din secolul al XVI-lea, a </a:t>
            </a:r>
            <a:r>
              <a:rPr lang="ro-RO" sz="5600" b="1" dirty="0" smtClean="0">
                <a:latin typeface="Arial" pitchFamily="34" charset="0"/>
                <a:cs typeface="Arial" pitchFamily="34" charset="0"/>
              </a:rPr>
              <a:t>Imperiului Otoman (1526</a:t>
            </a:r>
            <a:r>
              <a:rPr lang="ro-RO" sz="5600" dirty="0" smtClean="0">
                <a:latin typeface="Arial" pitchFamily="34" charset="0"/>
                <a:cs typeface="Arial" pitchFamily="34" charset="0"/>
              </a:rPr>
              <a:t>), după care a fost înglobat spre sfârșitul secolului al XVIII-lea în </a:t>
            </a:r>
            <a:r>
              <a:rPr lang="ro-RO" sz="5600" b="1" dirty="0" smtClean="0">
                <a:latin typeface="Arial" pitchFamily="34" charset="0"/>
                <a:cs typeface="Arial" pitchFamily="34" charset="0"/>
              </a:rPr>
              <a:t>Arhiducatul Austriei (1718), </a:t>
            </a:r>
            <a:r>
              <a:rPr lang="ro-RO" sz="5600" dirty="0" smtClean="0">
                <a:latin typeface="Arial" pitchFamily="34" charset="0"/>
                <a:cs typeface="Arial" pitchFamily="34" charset="0"/>
              </a:rPr>
              <a:t>devenit apoi Imperiul Habsburgic</a:t>
            </a:r>
            <a:endParaRPr lang="ro-RO" sz="64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pPr algn="ctr"/>
            <a:r>
              <a:rPr lang="ro-RO" dirty="0" smtClean="0">
                <a:solidFill>
                  <a:schemeClr val="tx1"/>
                </a:solidFill>
              </a:rPr>
              <a:t>Istoria </a:t>
            </a:r>
            <a:r>
              <a:rPr lang="en-US" dirty="0" smtClean="0">
                <a:solidFill>
                  <a:schemeClr val="tx1"/>
                </a:solidFill>
              </a:rPr>
              <a:t>B</a:t>
            </a:r>
            <a:r>
              <a:rPr lang="ro-RO" dirty="0" err="1" smtClean="0">
                <a:solidFill>
                  <a:schemeClr val="tx1"/>
                </a:solidFill>
              </a:rPr>
              <a:t>anatului</a:t>
            </a:r>
            <a:r>
              <a:rPr lang="ro-RO" dirty="0" smtClean="0">
                <a:solidFill>
                  <a:schemeClr val="tx1"/>
                </a:solidFill>
              </a:rPr>
              <a:t> (II)</a:t>
            </a:r>
            <a:endParaRPr lang="ro-RO" dirty="0"/>
          </a:p>
        </p:txBody>
      </p:sp>
      <p:sp>
        <p:nvSpPr>
          <p:cNvPr id="3" name="Substituent conținut 2"/>
          <p:cNvSpPr>
            <a:spLocks noGrp="1"/>
          </p:cNvSpPr>
          <p:nvPr>
            <p:ph idx="1"/>
          </p:nvPr>
        </p:nvSpPr>
        <p:spPr>
          <a:xfrm>
            <a:off x="457200" y="2060848"/>
            <a:ext cx="8229600" cy="4263752"/>
          </a:xfrm>
        </p:spPr>
        <p:txBody>
          <a:bodyPr>
            <a:normAutofit fontScale="62500" lnSpcReduction="20000"/>
          </a:bodyPr>
          <a:lstStyle/>
          <a:p>
            <a:pPr algn="just"/>
            <a:r>
              <a:rPr lang="ro-RO" sz="2800" b="1" dirty="0" smtClean="0">
                <a:latin typeface="Arial" pitchFamily="34" charset="0"/>
                <a:cs typeface="Arial" pitchFamily="34" charset="0"/>
              </a:rPr>
              <a:t>1848</a:t>
            </a:r>
            <a:r>
              <a:rPr lang="ro-RO" sz="2800" dirty="0" smtClean="0">
                <a:latin typeface="Arial" pitchFamily="34" charset="0"/>
                <a:cs typeface="Arial" pitchFamily="34" charset="0"/>
              </a:rPr>
              <a:t> – românii sunt de partea maghiarilor în Revoluția de la 1848 pentru a ieși de sub tutela bisericii ortodoxe sârbe. Ca urmare a înfrângerii revoluției mulți se refugiază în zona de vest a provinciei, unde represiunile antirevoluționare sunt mai mici</a:t>
            </a:r>
          </a:p>
          <a:p>
            <a:pPr algn="just"/>
            <a:r>
              <a:rPr lang="ro-RO" sz="2800" b="1" dirty="0" smtClean="0">
                <a:latin typeface="Arial" pitchFamily="34" charset="0"/>
                <a:cs typeface="Arial" pitchFamily="34" charset="0"/>
              </a:rPr>
              <a:t>1849</a:t>
            </a:r>
            <a:r>
              <a:rPr lang="ro-RO" sz="2800" dirty="0" smtClean="0">
                <a:latin typeface="Arial" pitchFamily="34" charset="0"/>
                <a:cs typeface="Arial" pitchFamily="34" charset="0"/>
              </a:rPr>
              <a:t> – ca urmare a înfrângerii revoluției de la 1848 are loc o nouă împărțire a teritoriului Banatului în </a:t>
            </a:r>
            <a:r>
              <a:rPr lang="ro-RO" sz="2800" b="1" dirty="0" err="1" smtClean="0">
                <a:latin typeface="Arial" pitchFamily="34" charset="0"/>
                <a:cs typeface="Arial" pitchFamily="34" charset="0"/>
              </a:rPr>
              <a:t>Voievodina</a:t>
            </a:r>
            <a:r>
              <a:rPr lang="ro-RO" sz="2800" dirty="0" smtClean="0">
                <a:latin typeface="Arial" pitchFamily="34" charset="0"/>
                <a:cs typeface="Arial" pitchFamily="34" charset="0"/>
              </a:rPr>
              <a:t> (predominant sârbească) și </a:t>
            </a:r>
            <a:r>
              <a:rPr lang="ro-RO" sz="2800" b="1" dirty="0" smtClean="0">
                <a:latin typeface="Arial" pitchFamily="34" charset="0"/>
                <a:cs typeface="Arial" pitchFamily="34" charset="0"/>
              </a:rPr>
              <a:t>Banat</a:t>
            </a:r>
            <a:r>
              <a:rPr lang="ro-RO" sz="2800" dirty="0" smtClean="0">
                <a:latin typeface="Arial" pitchFamily="34" charset="0"/>
                <a:cs typeface="Arial" pitchFamily="34" charset="0"/>
              </a:rPr>
              <a:t> (predominant românească), conduse de un guvernator cu capitala la Timișoara. Limba oficială a devenit germana și sârba</a:t>
            </a:r>
          </a:p>
          <a:p>
            <a:pPr algn="just"/>
            <a:r>
              <a:rPr lang="ro-RO" sz="2800" dirty="0" smtClean="0">
                <a:latin typeface="Arial" pitchFamily="34" charset="0"/>
                <a:cs typeface="Arial" pitchFamily="34" charset="0"/>
              </a:rPr>
              <a:t>După </a:t>
            </a:r>
            <a:r>
              <a:rPr lang="ro-RO" sz="2800" b="1" dirty="0" smtClean="0">
                <a:latin typeface="Arial" pitchFamily="34" charset="0"/>
                <a:cs typeface="Arial" pitchFamily="34" charset="0"/>
              </a:rPr>
              <a:t>1867</a:t>
            </a:r>
            <a:r>
              <a:rPr lang="ro-RO" sz="2800" dirty="0" smtClean="0">
                <a:latin typeface="Arial" pitchFamily="34" charset="0"/>
                <a:cs typeface="Arial" pitchFamily="34" charset="0"/>
              </a:rPr>
              <a:t>, a făcut parte din partea maghiară a </a:t>
            </a:r>
            <a:r>
              <a:rPr lang="ro-RO" sz="2800" b="1" dirty="0" smtClean="0">
                <a:latin typeface="Arial" pitchFamily="34" charset="0"/>
                <a:cs typeface="Arial" pitchFamily="34" charset="0"/>
              </a:rPr>
              <a:t>Imperiului </a:t>
            </a:r>
            <a:r>
              <a:rPr lang="ro-RO" sz="2800" b="1" dirty="0" err="1" smtClean="0">
                <a:latin typeface="Arial" pitchFamily="34" charset="0"/>
                <a:cs typeface="Arial" pitchFamily="34" charset="0"/>
              </a:rPr>
              <a:t>Austro-Ungar</a:t>
            </a:r>
            <a:endParaRPr lang="ro-RO" sz="2800" b="1" dirty="0" smtClean="0">
              <a:latin typeface="Arial" pitchFamily="34" charset="0"/>
              <a:cs typeface="Arial" pitchFamily="34" charset="0"/>
            </a:endParaRPr>
          </a:p>
          <a:p>
            <a:pPr algn="just"/>
            <a:r>
              <a:rPr lang="ro-RO" sz="2800" dirty="0" smtClean="0">
                <a:latin typeface="Arial" pitchFamily="34" charset="0"/>
                <a:cs typeface="Arial" pitchFamily="34" charset="0"/>
              </a:rPr>
              <a:t>Proclamarea </a:t>
            </a:r>
            <a:r>
              <a:rPr lang="ro-RO" sz="2800" b="1" dirty="0" smtClean="0">
                <a:latin typeface="Arial" pitchFamily="34" charset="0"/>
                <a:cs typeface="Arial" pitchFamily="34" charset="0"/>
              </a:rPr>
              <a:t>Republicii Bănățene </a:t>
            </a:r>
            <a:r>
              <a:rPr lang="ro-RO" sz="2800" dirty="0" smtClean="0">
                <a:latin typeface="Arial" pitchFamily="34" charset="0"/>
                <a:cs typeface="Arial" pitchFamily="34" charset="0"/>
              </a:rPr>
              <a:t>în anul </a:t>
            </a:r>
            <a:r>
              <a:rPr lang="ro-RO" sz="2800" b="1" dirty="0" smtClean="0">
                <a:latin typeface="Arial" pitchFamily="34" charset="0"/>
                <a:cs typeface="Arial" pitchFamily="34" charset="0"/>
              </a:rPr>
              <a:t>1918,</a:t>
            </a:r>
            <a:r>
              <a:rPr lang="ro-RO" sz="2800" dirty="0" smtClean="0">
                <a:latin typeface="Arial" pitchFamily="34" charset="0"/>
                <a:cs typeface="Arial" pitchFamily="34" charset="0"/>
              </a:rPr>
              <a:t> a fost o încercare de păstrare a unității Banatului multietnic și multiconfesional, eșuată însă din cauza promisiunilor făcute înainte de război de Antantă României și a pretențiilor teritoriale emise de Serbia (bazate pe numărul de sârbi 250.000 și poziția geo-strategică vulnerabilă a capitalei Belgrad).</a:t>
            </a:r>
          </a:p>
          <a:p>
            <a:pPr algn="just"/>
            <a:r>
              <a:rPr lang="ro-RO" sz="2800" b="1" dirty="0" smtClean="0">
                <a:latin typeface="Arial" pitchFamily="34" charset="0"/>
                <a:cs typeface="Arial" pitchFamily="34" charset="0"/>
              </a:rPr>
              <a:t>Toamna 1918: octombrie</a:t>
            </a:r>
            <a:r>
              <a:rPr lang="ro-RO" sz="2800" dirty="0" smtClean="0">
                <a:latin typeface="Arial" pitchFamily="34" charset="0"/>
                <a:cs typeface="Arial" pitchFamily="34" charset="0"/>
              </a:rPr>
              <a:t>: demonstrații de stradă în Timișoara datorate lipsurilor aduse de război, înăbușite sângeros de gărzile de oțel (maghiare), urmate de ocuparea de trupele sârbe a Timișoarei (aliate Antanta) </a:t>
            </a:r>
            <a:r>
              <a:rPr lang="ro-RO" sz="2800" b="1" dirty="0" smtClean="0">
                <a:latin typeface="Arial" pitchFamily="34" charset="0"/>
                <a:cs typeface="Arial" pitchFamily="34" charset="0"/>
              </a:rPr>
              <a:t>în noiembrie </a:t>
            </a:r>
            <a:r>
              <a:rPr lang="ro-RO" sz="2800" dirty="0" smtClean="0">
                <a:latin typeface="Arial" pitchFamily="34" charset="0"/>
                <a:cs typeface="Arial" pitchFamily="34" charset="0"/>
              </a:rPr>
              <a:t>și începutul persecuției populației românești. </a:t>
            </a:r>
          </a:p>
          <a:p>
            <a:pPr algn="just"/>
            <a:endParaRPr lang="ro-RO"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endParaRPr lang="ro-RO"/>
          </a:p>
        </p:txBody>
      </p:sp>
      <p:pic>
        <p:nvPicPr>
          <p:cNvPr id="3074" name="Picture 2" descr="C:\Users\leggis\Desktop\Banatul_la_1774.jpg"/>
          <p:cNvPicPr>
            <a:picLocks noGrp="1" noChangeAspect="1" noChangeArrowheads="1"/>
          </p:cNvPicPr>
          <p:nvPr>
            <p:ph idx="1"/>
          </p:nvPr>
        </p:nvPicPr>
        <p:blipFill>
          <a:blip r:embed="rId2" cstate="print"/>
          <a:srcRect/>
          <a:stretch>
            <a:fillRect/>
          </a:stretch>
        </p:blipFill>
        <p:spPr bwMode="auto">
          <a:xfrm>
            <a:off x="0" y="-99392"/>
            <a:ext cx="9144000" cy="684076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a:xfrm>
            <a:off x="683568" y="116632"/>
            <a:ext cx="8003232" cy="720080"/>
          </a:xfrm>
        </p:spPr>
        <p:txBody>
          <a:bodyPr>
            <a:normAutofit fontScale="90000"/>
          </a:bodyPr>
          <a:lstStyle/>
          <a:p>
            <a:pPr algn="ctr"/>
            <a:r>
              <a:rPr lang="ro-RO" dirty="0" smtClean="0">
                <a:solidFill>
                  <a:schemeClr val="tx1"/>
                </a:solidFill>
              </a:rPr>
              <a:t>Istoria </a:t>
            </a:r>
            <a:r>
              <a:rPr lang="en-US" dirty="0" smtClean="0">
                <a:solidFill>
                  <a:schemeClr val="tx1"/>
                </a:solidFill>
              </a:rPr>
              <a:t>B</a:t>
            </a:r>
            <a:r>
              <a:rPr lang="ro-RO" dirty="0" err="1" smtClean="0">
                <a:solidFill>
                  <a:schemeClr val="tx1"/>
                </a:solidFill>
              </a:rPr>
              <a:t>anatului</a:t>
            </a:r>
            <a:r>
              <a:rPr lang="ro-RO" dirty="0" smtClean="0">
                <a:solidFill>
                  <a:schemeClr val="tx1"/>
                </a:solidFill>
              </a:rPr>
              <a:t> (III)</a:t>
            </a:r>
            <a:endParaRPr lang="ro-RO" dirty="0">
              <a:solidFill>
                <a:schemeClr val="tx1"/>
              </a:solidFill>
            </a:endParaRPr>
          </a:p>
        </p:txBody>
      </p:sp>
      <p:sp>
        <p:nvSpPr>
          <p:cNvPr id="3" name="Substituent conținut 2"/>
          <p:cNvSpPr>
            <a:spLocks noGrp="1"/>
          </p:cNvSpPr>
          <p:nvPr>
            <p:ph idx="1"/>
          </p:nvPr>
        </p:nvSpPr>
        <p:spPr>
          <a:xfrm>
            <a:off x="457200" y="908720"/>
            <a:ext cx="8229600" cy="5184575"/>
          </a:xfrm>
        </p:spPr>
        <p:txBody>
          <a:bodyPr>
            <a:noAutofit/>
          </a:bodyPr>
          <a:lstStyle/>
          <a:p>
            <a:r>
              <a:rPr lang="ro-RO" sz="1600" b="1" dirty="0" smtClean="0">
                <a:latin typeface="Arial" pitchFamily="34" charset="0"/>
                <a:cs typeface="Arial" pitchFamily="34" charset="0"/>
              </a:rPr>
              <a:t>Ianuarie 1919</a:t>
            </a:r>
            <a:r>
              <a:rPr lang="ro-RO" sz="1600" dirty="0" smtClean="0">
                <a:latin typeface="Arial" pitchFamily="34" charset="0"/>
                <a:cs typeface="Arial" pitchFamily="34" charset="0"/>
              </a:rPr>
              <a:t>: intervenția gen. </a:t>
            </a:r>
            <a:r>
              <a:rPr lang="ro-RO" sz="1600" dirty="0" err="1" smtClean="0">
                <a:latin typeface="Arial" pitchFamily="34" charset="0"/>
                <a:cs typeface="Arial" pitchFamily="34" charset="0"/>
              </a:rPr>
              <a:t>Berthlot</a:t>
            </a:r>
            <a:r>
              <a:rPr lang="ro-RO" sz="1600" dirty="0" smtClean="0">
                <a:latin typeface="Arial" pitchFamily="34" charset="0"/>
                <a:cs typeface="Arial" pitchFamily="34" charset="0"/>
              </a:rPr>
              <a:t> determină retragerea trupelor sârbe</a:t>
            </a:r>
          </a:p>
          <a:p>
            <a:pPr algn="just"/>
            <a:r>
              <a:rPr lang="ro-RO" sz="1600" dirty="0" smtClean="0">
                <a:latin typeface="Arial" pitchFamily="34" charset="0"/>
                <a:cs typeface="Arial" pitchFamily="34" charset="0"/>
              </a:rPr>
              <a:t>În urma </a:t>
            </a:r>
            <a:r>
              <a:rPr lang="ro-RO" sz="1600" b="1" dirty="0" smtClean="0">
                <a:latin typeface="Arial" pitchFamily="34" charset="0"/>
                <a:cs typeface="Arial" pitchFamily="34" charset="0"/>
              </a:rPr>
              <a:t>Tratatului de Pace de la Trianon, în 1919 Banatul a fost împărțit </a:t>
            </a:r>
            <a:r>
              <a:rPr lang="ro-RO" sz="1600" dirty="0" smtClean="0">
                <a:latin typeface="Arial" pitchFamily="34" charset="0"/>
                <a:cs typeface="Arial" pitchFamily="34" charset="0"/>
              </a:rPr>
              <a:t>pe linii etnice între </a:t>
            </a:r>
            <a:r>
              <a:rPr lang="ro-RO" sz="1600" b="1" dirty="0" smtClean="0">
                <a:latin typeface="Arial" pitchFamily="34" charset="0"/>
                <a:cs typeface="Arial" pitchFamily="34" charset="0"/>
              </a:rPr>
              <a:t>cele trei state naționale </a:t>
            </a:r>
            <a:r>
              <a:rPr lang="ro-RO" sz="1600" dirty="0" smtClean="0">
                <a:latin typeface="Arial" pitchFamily="34" charset="0"/>
                <a:cs typeface="Arial" pitchFamily="34" charset="0"/>
              </a:rPr>
              <a:t>ale căror etnii locuiau zona: România (18.966 km, 2/3 din suprafață), Regatului Sârbilor, Croaților și Slovenilor (9.276 km) și Ungariei (284 km) </a:t>
            </a:r>
          </a:p>
          <a:p>
            <a:pPr algn="just"/>
            <a:r>
              <a:rPr lang="ro-RO" sz="1600" b="1" dirty="0" smtClean="0">
                <a:latin typeface="Arial" pitchFamily="34" charset="0"/>
                <a:cs typeface="Arial" pitchFamily="34" charset="0"/>
              </a:rPr>
              <a:t>28 iulie 1919 </a:t>
            </a:r>
            <a:r>
              <a:rPr lang="ro-RO" sz="1600" dirty="0" smtClean="0">
                <a:latin typeface="Arial" pitchFamily="34" charset="0"/>
                <a:cs typeface="Arial" pitchFamily="34" charset="0"/>
              </a:rPr>
              <a:t>administrația română preia </a:t>
            </a:r>
            <a:r>
              <a:rPr lang="ro-RO" sz="1600" b="1" dirty="0" smtClean="0">
                <a:latin typeface="Arial" pitchFamily="34" charset="0"/>
                <a:cs typeface="Arial" pitchFamily="34" charset="0"/>
              </a:rPr>
              <a:t>Banatul românesc </a:t>
            </a:r>
            <a:r>
              <a:rPr lang="ro-RO" sz="1600" dirty="0" smtClean="0">
                <a:latin typeface="Arial" pitchFamily="34" charset="0"/>
                <a:cs typeface="Arial" pitchFamily="34" charset="0"/>
              </a:rPr>
              <a:t>iar </a:t>
            </a:r>
            <a:r>
              <a:rPr lang="ro-RO" sz="1600" b="1" dirty="0" smtClean="0">
                <a:latin typeface="Arial" pitchFamily="34" charset="0"/>
                <a:cs typeface="Arial" pitchFamily="34" charset="0"/>
              </a:rPr>
              <a:t>Banatul Sârbesc </a:t>
            </a:r>
            <a:r>
              <a:rPr lang="ro-RO" sz="1600" dirty="0" smtClean="0">
                <a:latin typeface="Arial" pitchFamily="34" charset="0"/>
                <a:cs typeface="Arial" pitchFamily="34" charset="0"/>
              </a:rPr>
              <a:t>este preluat de </a:t>
            </a:r>
            <a:r>
              <a:rPr lang="ro-RO" sz="1600" b="1" dirty="0" smtClean="0">
                <a:latin typeface="Arial" pitchFamily="34" charset="0"/>
                <a:cs typeface="Arial" pitchFamily="34" charset="0"/>
              </a:rPr>
              <a:t>Regatul </a:t>
            </a:r>
            <a:r>
              <a:rPr lang="ro-RO" sz="1600" b="1" dirty="0" err="1" smtClean="0">
                <a:latin typeface="Arial" pitchFamily="34" charset="0"/>
                <a:cs typeface="Arial" pitchFamily="34" charset="0"/>
              </a:rPr>
              <a:t>Yugoslav</a:t>
            </a:r>
            <a:r>
              <a:rPr lang="ro-RO" sz="1600" b="1" dirty="0" smtClean="0">
                <a:latin typeface="Arial" pitchFamily="34" charset="0"/>
                <a:cs typeface="Arial" pitchFamily="34" charset="0"/>
              </a:rPr>
              <a:t> (1918-1943)</a:t>
            </a:r>
          </a:p>
          <a:p>
            <a:pPr algn="just"/>
            <a:r>
              <a:rPr lang="ro-RO" sz="1600" b="1" dirty="0" smtClean="0">
                <a:latin typeface="Arial" pitchFamily="34" charset="0"/>
                <a:cs typeface="Arial" pitchFamily="34" charset="0"/>
              </a:rPr>
              <a:t>1941 </a:t>
            </a:r>
            <a:r>
              <a:rPr lang="ro-RO" sz="1600" dirty="0" smtClean="0">
                <a:latin typeface="Arial" pitchFamily="34" charset="0"/>
                <a:cs typeface="Arial" pitchFamily="34" charset="0"/>
              </a:rPr>
              <a:t>Regatul </a:t>
            </a:r>
            <a:r>
              <a:rPr lang="ro-RO" sz="1600" dirty="0" err="1" smtClean="0">
                <a:latin typeface="Arial" pitchFamily="34" charset="0"/>
                <a:cs typeface="Arial" pitchFamily="34" charset="0"/>
              </a:rPr>
              <a:t>yugoslav</a:t>
            </a:r>
            <a:r>
              <a:rPr lang="ro-RO" sz="1600" dirty="0" smtClean="0">
                <a:latin typeface="Arial" pitchFamily="34" charset="0"/>
                <a:cs typeface="Arial" pitchFamily="34" charset="0"/>
              </a:rPr>
              <a:t> este ocupat de Puterile Axei și au loc dislocări de populații</a:t>
            </a:r>
          </a:p>
          <a:p>
            <a:pPr algn="just"/>
            <a:r>
              <a:rPr lang="ro-RO" sz="1600" b="1" dirty="0" smtClean="0">
                <a:latin typeface="Arial" pitchFamily="34" charset="0"/>
                <a:cs typeface="Arial" pitchFamily="34" charset="0"/>
              </a:rPr>
              <a:t>1946-1991 </a:t>
            </a:r>
            <a:r>
              <a:rPr lang="ro-RO" sz="1600" dirty="0" smtClean="0">
                <a:latin typeface="Arial" pitchFamily="34" charset="0"/>
                <a:cs typeface="Arial" pitchFamily="34" charset="0"/>
              </a:rPr>
              <a:t>Banatul sârbesc este parte a Republicii Socialiste Federative </a:t>
            </a:r>
            <a:r>
              <a:rPr lang="ro-RO" sz="1600" dirty="0" err="1" smtClean="0">
                <a:latin typeface="Arial" pitchFamily="34" charset="0"/>
                <a:cs typeface="Arial" pitchFamily="34" charset="0"/>
              </a:rPr>
              <a:t>Yugoslavia</a:t>
            </a:r>
            <a:endParaRPr lang="ro-RO" sz="1600" dirty="0" smtClean="0">
              <a:latin typeface="Arial" pitchFamily="34" charset="0"/>
              <a:cs typeface="Arial" pitchFamily="34" charset="0"/>
            </a:endParaRPr>
          </a:p>
          <a:p>
            <a:pPr algn="just"/>
            <a:r>
              <a:rPr lang="ro-RO" sz="1600" b="1" dirty="0" smtClean="0">
                <a:latin typeface="Arial" pitchFamily="34" charset="0"/>
                <a:cs typeface="Arial" pitchFamily="34" charset="0"/>
              </a:rPr>
              <a:t>1992-2003</a:t>
            </a:r>
            <a:r>
              <a:rPr lang="ro-RO" sz="1600" dirty="0" smtClean="0">
                <a:latin typeface="Arial" pitchFamily="34" charset="0"/>
                <a:cs typeface="Arial" pitchFamily="34" charset="0"/>
              </a:rPr>
              <a:t> Serbia si Muntenegru au format Rep. Federală </a:t>
            </a:r>
            <a:r>
              <a:rPr lang="ro-RO" sz="1600" dirty="0" err="1" smtClean="0">
                <a:latin typeface="Arial" pitchFamily="34" charset="0"/>
                <a:cs typeface="Arial" pitchFamily="34" charset="0"/>
              </a:rPr>
              <a:t>Yugoslavia</a:t>
            </a:r>
            <a:r>
              <a:rPr lang="ro-RO" sz="1600" dirty="0" smtClean="0">
                <a:latin typeface="Arial" pitchFamily="34" charset="0"/>
                <a:cs typeface="Arial" pitchFamily="34" charset="0"/>
              </a:rPr>
              <a:t>. Recensământul din 2002 arată superioritatea numerică a sârbilor (conflictul cu Kosovo)</a:t>
            </a:r>
          </a:p>
          <a:p>
            <a:pPr algn="just"/>
            <a:r>
              <a:rPr lang="ro-RO" sz="1600" b="1" dirty="0" smtClean="0">
                <a:latin typeface="Arial" pitchFamily="34" charset="0"/>
                <a:cs typeface="Arial" pitchFamily="34" charset="0"/>
              </a:rPr>
              <a:t>2003-2006</a:t>
            </a:r>
            <a:r>
              <a:rPr lang="ro-RO" sz="1600" dirty="0" smtClean="0">
                <a:latin typeface="Arial" pitchFamily="34" charset="0"/>
                <a:cs typeface="Arial" pitchFamily="34" charset="0"/>
              </a:rPr>
              <a:t> Uniunea Statală a Serbiei și Muntenegru de tip federativ. Pe 3 iunie 2006 Parlamentul Muntenegrului își declară independența</a:t>
            </a:r>
          </a:p>
          <a:p>
            <a:pPr algn="just"/>
            <a:r>
              <a:rPr lang="ro-RO" sz="1600" b="1" dirty="0" smtClean="0">
                <a:latin typeface="Arial" pitchFamily="34" charset="0"/>
                <a:cs typeface="Arial" pitchFamily="34" charset="0"/>
              </a:rPr>
              <a:t>2006-prezent</a:t>
            </a:r>
            <a:r>
              <a:rPr lang="ro-RO" sz="1600" dirty="0" smtClean="0">
                <a:latin typeface="Arial" pitchFamily="34" charset="0"/>
                <a:cs typeface="Arial" pitchFamily="34" charset="0"/>
              </a:rPr>
              <a:t> Banatul sârbesc este parte a Serbiei</a:t>
            </a:r>
          </a:p>
          <a:p>
            <a:pPr algn="just"/>
            <a:r>
              <a:rPr lang="en-US" sz="1600" b="1" dirty="0" smtClean="0">
                <a:latin typeface="Arial" pitchFamily="34" charset="0"/>
                <a:cs typeface="Arial" pitchFamily="34" charset="0"/>
              </a:rPr>
              <a:t>August 2007</a:t>
            </a:r>
            <a:r>
              <a:rPr lang="en-US" sz="1600" dirty="0" smtClean="0">
                <a:latin typeface="Arial" pitchFamily="34" charset="0"/>
                <a:cs typeface="Arial" pitchFamily="34" charset="0"/>
              </a:rPr>
              <a:t>: Rom</a:t>
            </a:r>
            <a:r>
              <a:rPr lang="ro-RO" sz="1600" dirty="0" err="1" smtClean="0">
                <a:latin typeface="Arial" pitchFamily="34" charset="0"/>
                <a:cs typeface="Arial" pitchFamily="34" charset="0"/>
              </a:rPr>
              <a:t>ânii</a:t>
            </a:r>
            <a:r>
              <a:rPr lang="ro-RO" sz="1600" dirty="0" smtClean="0">
                <a:latin typeface="Arial" pitchFamily="34" charset="0"/>
                <a:cs typeface="Arial" pitchFamily="34" charset="0"/>
              </a:rPr>
              <a:t> din </a:t>
            </a:r>
            <a:r>
              <a:rPr lang="ro-RO" sz="1600" dirty="0" err="1" smtClean="0">
                <a:latin typeface="Arial" pitchFamily="34" charset="0"/>
                <a:cs typeface="Arial" pitchFamily="34" charset="0"/>
              </a:rPr>
              <a:t>Voeivodina</a:t>
            </a:r>
            <a:r>
              <a:rPr lang="ro-RO" sz="1600" dirty="0" smtClean="0">
                <a:latin typeface="Arial" pitchFamily="34" charset="0"/>
                <a:cs typeface="Arial" pitchFamily="34" charset="0"/>
              </a:rPr>
              <a:t> sunt recunoscuți ca minoritate națională (30.000 pers.) iar limba română ca limbă maternă a acestora. </a:t>
            </a:r>
          </a:p>
          <a:p>
            <a:pPr algn="just"/>
            <a:endParaRPr lang="ro-RO" sz="16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a:xfrm>
            <a:off x="467544" y="0"/>
            <a:ext cx="8229600" cy="692696"/>
          </a:xfrm>
        </p:spPr>
        <p:txBody>
          <a:bodyPr>
            <a:normAutofit fontScale="90000"/>
          </a:bodyPr>
          <a:lstStyle/>
          <a:p>
            <a:pPr algn="ctr"/>
            <a:r>
              <a:rPr lang="en-US" dirty="0" smtClean="0">
                <a:solidFill>
                  <a:schemeClr val="tx1"/>
                </a:solidFill>
              </a:rPr>
              <a:t>C</a:t>
            </a:r>
            <a:r>
              <a:rPr lang="ro-RO" dirty="0" err="1" smtClean="0">
                <a:solidFill>
                  <a:schemeClr val="tx1"/>
                </a:solidFill>
              </a:rPr>
              <a:t>âț</a:t>
            </a:r>
            <a:r>
              <a:rPr lang="en-US" dirty="0" err="1" smtClean="0">
                <a:solidFill>
                  <a:schemeClr val="tx1"/>
                </a:solidFill>
              </a:rPr>
              <a:t>i</a:t>
            </a:r>
            <a:r>
              <a:rPr lang="en-US" dirty="0" smtClean="0">
                <a:solidFill>
                  <a:schemeClr val="tx1"/>
                </a:solidFill>
              </a:rPr>
              <a:t> </a:t>
            </a:r>
            <a:r>
              <a:rPr lang="en-US" dirty="0" err="1" smtClean="0">
                <a:solidFill>
                  <a:schemeClr val="tx1"/>
                </a:solidFill>
              </a:rPr>
              <a:t>sunt</a:t>
            </a:r>
            <a:r>
              <a:rPr lang="en-US" dirty="0" smtClean="0">
                <a:solidFill>
                  <a:schemeClr val="tx1"/>
                </a:solidFill>
              </a:rPr>
              <a:t>?</a:t>
            </a:r>
            <a:endParaRPr lang="ro-RO" dirty="0">
              <a:solidFill>
                <a:schemeClr val="tx1"/>
              </a:solidFill>
            </a:endParaRPr>
          </a:p>
        </p:txBody>
      </p:sp>
      <p:sp>
        <p:nvSpPr>
          <p:cNvPr id="3" name="Substituent conținut 2"/>
          <p:cNvSpPr>
            <a:spLocks noGrp="1"/>
          </p:cNvSpPr>
          <p:nvPr>
            <p:ph idx="1"/>
          </p:nvPr>
        </p:nvSpPr>
        <p:spPr>
          <a:xfrm>
            <a:off x="457200" y="692696"/>
            <a:ext cx="8229600" cy="6048672"/>
          </a:xfrm>
        </p:spPr>
        <p:txBody>
          <a:bodyPr>
            <a:noAutofit/>
          </a:bodyPr>
          <a:lstStyle/>
          <a:p>
            <a:pPr algn="just">
              <a:buNone/>
            </a:pPr>
            <a:r>
              <a:rPr lang="vi-VN" sz="1600" b="1" dirty="0" smtClean="0">
                <a:latin typeface="+mj-lt"/>
                <a:cs typeface="Arial" pitchFamily="34" charset="0"/>
              </a:rPr>
              <a:t>1921</a:t>
            </a:r>
            <a:r>
              <a:rPr lang="vi-VN" sz="1600" dirty="0" smtClean="0">
                <a:latin typeface="+mj-lt"/>
                <a:cs typeface="Arial" pitchFamily="34" charset="0"/>
              </a:rPr>
              <a:t>: Conform primului recensămtului iugoslav, care s-a petrecut în 1921, repartiția românilor din teritoriul Serbiei de astăzi era astfel:</a:t>
            </a:r>
            <a:r>
              <a:rPr lang="en-US" sz="1600" dirty="0" smtClean="0">
                <a:latin typeface="+mj-lt"/>
                <a:cs typeface="Arial" pitchFamily="34" charset="0"/>
              </a:rPr>
              <a:t> </a:t>
            </a:r>
            <a:r>
              <a:rPr lang="vi-VN" sz="1600" dirty="0" smtClean="0">
                <a:latin typeface="+mj-lt"/>
                <a:cs typeface="Arial" pitchFamily="34" charset="0"/>
              </a:rPr>
              <a:t>În Serbia de la sud de Dunăre trăiau </a:t>
            </a:r>
            <a:r>
              <a:rPr lang="vi-VN" sz="1600" b="1" dirty="0" smtClean="0">
                <a:latin typeface="+mj-lt"/>
                <a:cs typeface="Arial" pitchFamily="34" charset="0"/>
              </a:rPr>
              <a:t>159.549</a:t>
            </a:r>
            <a:r>
              <a:rPr lang="vi-VN" sz="1600" dirty="0" smtClean="0">
                <a:latin typeface="+mj-lt"/>
                <a:cs typeface="Arial" pitchFamily="34" charset="0"/>
              </a:rPr>
              <a:t> români. Această cifră include însă și 9.451 </a:t>
            </a:r>
            <a:r>
              <a:rPr lang="vi-VN" sz="1600" dirty="0" smtClean="0">
                <a:latin typeface="+mj-lt"/>
                <a:cs typeface="Arial" pitchFamily="34" charset="0"/>
                <a:hlinkClick r:id="rId3" tooltip="Aromâni"/>
              </a:rPr>
              <a:t>aromâni</a:t>
            </a:r>
            <a:r>
              <a:rPr lang="vi-VN" sz="1600" dirty="0" smtClean="0">
                <a:latin typeface="+mj-lt"/>
                <a:cs typeface="Arial" pitchFamily="34" charset="0"/>
              </a:rPr>
              <a:t> din </a:t>
            </a:r>
            <a:r>
              <a:rPr lang="vi-VN" sz="1600" dirty="0" smtClean="0">
                <a:latin typeface="+mj-lt"/>
                <a:cs typeface="Arial" pitchFamily="34" charset="0"/>
                <a:hlinkClick r:id="rId4" tooltip="Republica Macedonia"/>
              </a:rPr>
              <a:t>Macedonia de nord</a:t>
            </a:r>
            <a:r>
              <a:rPr lang="vi-VN" sz="1600" dirty="0" smtClean="0">
                <a:latin typeface="+mj-lt"/>
                <a:cs typeface="Arial" pitchFamily="34" charset="0"/>
              </a:rPr>
              <a:t> (înglobată în 1912</a:t>
            </a:r>
            <a:r>
              <a:rPr lang="ro-RO" sz="1600" dirty="0" smtClean="0">
                <a:latin typeface="+mj-lt"/>
                <a:cs typeface="Arial" pitchFamily="34" charset="0"/>
              </a:rPr>
              <a:t> </a:t>
            </a:r>
            <a:r>
              <a:rPr lang="vi-VN" sz="1600" dirty="0" smtClean="0">
                <a:latin typeface="+mj-lt"/>
                <a:cs typeface="Arial" pitchFamily="34" charset="0"/>
              </a:rPr>
              <a:t>Serbiei)</a:t>
            </a:r>
            <a:r>
              <a:rPr lang="ro-RO" sz="1600" dirty="0" smtClean="0">
                <a:latin typeface="+mj-lt"/>
                <a:cs typeface="Arial" pitchFamily="34" charset="0"/>
              </a:rPr>
              <a:t>, </a:t>
            </a:r>
            <a:r>
              <a:rPr lang="vi-VN" sz="1600" dirty="0" smtClean="0">
                <a:latin typeface="+mj-lt"/>
                <a:cs typeface="Arial" pitchFamily="34" charset="0"/>
                <a:hlinkClick r:id="rId5" tooltip="Banat"/>
              </a:rPr>
              <a:t>Banat</a:t>
            </a:r>
            <a:r>
              <a:rPr lang="vi-VN" sz="1600" dirty="0" smtClean="0">
                <a:latin typeface="+mj-lt"/>
                <a:cs typeface="Arial" pitchFamily="34" charset="0"/>
              </a:rPr>
              <a:t> (Banatul sârbesc) trăiau </a:t>
            </a:r>
            <a:r>
              <a:rPr lang="vi-VN" sz="1600" b="1" dirty="0" smtClean="0">
                <a:latin typeface="+mj-lt"/>
                <a:cs typeface="Arial" pitchFamily="34" charset="0"/>
              </a:rPr>
              <a:t>67.897</a:t>
            </a:r>
            <a:r>
              <a:rPr lang="vi-VN" sz="1600" dirty="0" smtClean="0">
                <a:latin typeface="+mj-lt"/>
                <a:cs typeface="Arial" pitchFamily="34" charset="0"/>
              </a:rPr>
              <a:t> români</a:t>
            </a:r>
            <a:r>
              <a:rPr lang="ro-RO" sz="1600" dirty="0" smtClean="0">
                <a:latin typeface="+mj-lt"/>
                <a:cs typeface="Arial" pitchFamily="34" charset="0"/>
              </a:rPr>
              <a:t>, </a:t>
            </a:r>
            <a:r>
              <a:rPr lang="vi-VN" sz="1600" dirty="0" smtClean="0">
                <a:latin typeface="+mj-lt"/>
                <a:cs typeface="Arial" pitchFamily="34" charset="0"/>
              </a:rPr>
              <a:t> </a:t>
            </a:r>
            <a:r>
              <a:rPr lang="vi-VN" sz="1600" dirty="0" smtClean="0">
                <a:latin typeface="+mj-lt"/>
                <a:cs typeface="Arial" pitchFamily="34" charset="0"/>
                <a:hlinkClick r:id="rId6" tooltip="Bačka"/>
              </a:rPr>
              <a:t>Bačka</a:t>
            </a:r>
            <a:r>
              <a:rPr lang="vi-VN" sz="1600" dirty="0" smtClean="0">
                <a:latin typeface="+mj-lt"/>
                <a:cs typeface="Arial" pitchFamily="34" charset="0"/>
              </a:rPr>
              <a:t> (Bacica) și în Barania trăiau </a:t>
            </a:r>
            <a:r>
              <a:rPr lang="vi-VN" sz="1600" b="1" dirty="0" smtClean="0">
                <a:latin typeface="+mj-lt"/>
                <a:cs typeface="Arial" pitchFamily="34" charset="0"/>
              </a:rPr>
              <a:t>1.633</a:t>
            </a:r>
            <a:r>
              <a:rPr lang="vi-VN" sz="1600" dirty="0" smtClean="0">
                <a:latin typeface="+mj-lt"/>
                <a:cs typeface="Arial" pitchFamily="34" charset="0"/>
              </a:rPr>
              <a:t> români (aici este vorba de fapt de </a:t>
            </a:r>
            <a:r>
              <a:rPr lang="vi-VN" sz="1600" dirty="0" smtClean="0">
                <a:latin typeface="+mj-lt"/>
                <a:cs typeface="Arial" pitchFamily="34" charset="0"/>
                <a:hlinkClick r:id="rId7"/>
              </a:rPr>
              <a:t>țigani băieși</a:t>
            </a:r>
            <a:r>
              <a:rPr lang="vi-VN" sz="1600" dirty="0" smtClean="0">
                <a:latin typeface="+mj-lt"/>
                <a:cs typeface="Arial" pitchFamily="34" charset="0"/>
              </a:rPr>
              <a:t>, prezenți și în sud-vestul Ungariei)</a:t>
            </a:r>
            <a:endParaRPr lang="en-US" sz="1600" dirty="0" smtClean="0">
              <a:latin typeface="+mj-lt"/>
              <a:cs typeface="Arial" pitchFamily="34" charset="0"/>
            </a:endParaRPr>
          </a:p>
          <a:p>
            <a:pPr algn="just">
              <a:buNone/>
            </a:pPr>
            <a:r>
              <a:rPr lang="vi-VN" sz="1600" b="1" dirty="0" smtClean="0">
                <a:latin typeface="+mj-lt"/>
                <a:cs typeface="Arial" pitchFamily="34" charset="0"/>
              </a:rPr>
              <a:t>1931</a:t>
            </a:r>
            <a:r>
              <a:rPr lang="vi-VN" sz="1600" dirty="0" smtClean="0">
                <a:latin typeface="+mj-lt"/>
                <a:cs typeface="Arial" pitchFamily="34" charset="0"/>
              </a:rPr>
              <a:t>:</a:t>
            </a:r>
            <a:r>
              <a:rPr lang="ro-RO" sz="1600" dirty="0" smtClean="0">
                <a:latin typeface="+mj-lt"/>
                <a:cs typeface="Arial" pitchFamily="34" charset="0"/>
              </a:rPr>
              <a:t> </a:t>
            </a:r>
            <a:r>
              <a:rPr lang="vi-VN" sz="1600" dirty="0" smtClean="0">
                <a:latin typeface="+mj-lt"/>
                <a:cs typeface="Arial" pitchFamily="34" charset="0"/>
              </a:rPr>
              <a:t>În Serbi</a:t>
            </a:r>
            <a:r>
              <a:rPr lang="ro-RO" sz="1600" dirty="0" smtClean="0">
                <a:latin typeface="+mj-lt"/>
                <a:cs typeface="Arial" pitchFamily="34" charset="0"/>
              </a:rPr>
              <a:t>a</a:t>
            </a:r>
            <a:r>
              <a:rPr lang="vi-VN" sz="1600" dirty="0" smtClean="0">
                <a:latin typeface="+mj-lt"/>
                <a:cs typeface="Arial" pitchFamily="34" charset="0"/>
              </a:rPr>
              <a:t> trăiau conform datelor oficiale</a:t>
            </a:r>
            <a:r>
              <a:rPr lang="ro-RO" sz="1600" dirty="0" smtClean="0">
                <a:latin typeface="+mj-lt"/>
                <a:cs typeface="Arial" pitchFamily="34" charset="0"/>
              </a:rPr>
              <a:t> ale Regatului </a:t>
            </a:r>
            <a:r>
              <a:rPr lang="ro-RO" sz="1600" dirty="0" err="1" smtClean="0">
                <a:latin typeface="+mj-lt"/>
                <a:cs typeface="Arial" pitchFamily="34" charset="0"/>
              </a:rPr>
              <a:t>Yugoslav</a:t>
            </a:r>
            <a:r>
              <a:rPr lang="vi-VN" sz="1600" dirty="0" smtClean="0">
                <a:latin typeface="+mj-lt"/>
                <a:cs typeface="Arial" pitchFamily="34" charset="0"/>
              </a:rPr>
              <a:t> </a:t>
            </a:r>
            <a:r>
              <a:rPr lang="ro-RO" sz="1600" b="1" dirty="0" smtClean="0">
                <a:latin typeface="+mj-lt"/>
                <a:cs typeface="Arial" pitchFamily="34" charset="0"/>
              </a:rPr>
              <a:t>135.000 </a:t>
            </a:r>
            <a:r>
              <a:rPr lang="ro-RO" sz="1600" dirty="0" smtClean="0">
                <a:latin typeface="+mj-lt"/>
                <a:cs typeface="Arial" pitchFamily="34" charset="0"/>
              </a:rPr>
              <a:t>de români: </a:t>
            </a:r>
            <a:r>
              <a:rPr lang="vi-VN" sz="1600" b="1" dirty="0" smtClean="0">
                <a:latin typeface="+mj-lt"/>
                <a:cs typeface="Arial" pitchFamily="34" charset="0"/>
              </a:rPr>
              <a:t>57.000</a:t>
            </a:r>
            <a:r>
              <a:rPr lang="vi-VN" sz="1600" dirty="0" smtClean="0">
                <a:latin typeface="+mj-lt"/>
                <a:cs typeface="Arial" pitchFamily="34" charset="0"/>
              </a:rPr>
              <a:t> români</a:t>
            </a:r>
            <a:r>
              <a:rPr lang="ro-RO" sz="1600" dirty="0" smtClean="0">
                <a:latin typeface="+mj-lt"/>
                <a:cs typeface="Arial" pitchFamily="34" charset="0"/>
              </a:rPr>
              <a:t> </a:t>
            </a:r>
            <a:r>
              <a:rPr lang="vi-VN" sz="1600" dirty="0" smtClean="0">
                <a:latin typeface="+mj-lt"/>
                <a:cs typeface="Arial" pitchFamily="34" charset="0"/>
              </a:rPr>
              <a:t>estul Serbiei Centrale </a:t>
            </a:r>
            <a:r>
              <a:rPr lang="ro-RO" sz="1600" dirty="0" smtClean="0">
                <a:latin typeface="+mj-lt"/>
                <a:cs typeface="Arial" pitchFamily="34" charset="0"/>
              </a:rPr>
              <a:t>și i</a:t>
            </a:r>
            <a:r>
              <a:rPr lang="vi-VN" sz="1600" dirty="0" smtClean="0">
                <a:latin typeface="+mj-lt"/>
                <a:cs typeface="Arial" pitchFamily="34" charset="0"/>
              </a:rPr>
              <a:t>n Voivodina erau înregistrați </a:t>
            </a:r>
            <a:r>
              <a:rPr lang="vi-VN" sz="1600" b="1" dirty="0" smtClean="0">
                <a:latin typeface="+mj-lt"/>
                <a:cs typeface="Arial" pitchFamily="34" charset="0"/>
              </a:rPr>
              <a:t>78.000</a:t>
            </a:r>
            <a:r>
              <a:rPr lang="vi-VN" sz="1600" dirty="0" smtClean="0">
                <a:latin typeface="+mj-lt"/>
                <a:cs typeface="Arial" pitchFamily="34" charset="0"/>
              </a:rPr>
              <a:t> români</a:t>
            </a:r>
          </a:p>
          <a:p>
            <a:pPr algn="just">
              <a:buNone/>
            </a:pPr>
            <a:r>
              <a:rPr lang="vi-VN" sz="1600" b="1" dirty="0" smtClean="0">
                <a:latin typeface="+mj-lt"/>
                <a:cs typeface="Arial" pitchFamily="34" charset="0"/>
              </a:rPr>
              <a:t>1953</a:t>
            </a:r>
            <a:r>
              <a:rPr lang="vi-VN" sz="1600" dirty="0" smtClean="0">
                <a:latin typeface="+mj-lt"/>
                <a:cs typeface="Arial" pitchFamily="34" charset="0"/>
              </a:rPr>
              <a:t>:</a:t>
            </a:r>
            <a:r>
              <a:rPr lang="ro-RO" sz="1600" dirty="0" smtClean="0">
                <a:latin typeface="+mj-lt"/>
                <a:cs typeface="Arial" pitchFamily="34" charset="0"/>
              </a:rPr>
              <a:t> </a:t>
            </a:r>
            <a:r>
              <a:rPr lang="vi-VN" sz="1600" b="1" dirty="0" smtClean="0">
                <a:latin typeface="+mj-lt"/>
                <a:cs typeface="Arial" pitchFamily="34" charset="0"/>
              </a:rPr>
              <a:t>198.793</a:t>
            </a:r>
            <a:r>
              <a:rPr lang="vi-VN" sz="1600" dirty="0" smtClean="0">
                <a:latin typeface="+mj-lt"/>
                <a:cs typeface="Arial" pitchFamily="34" charset="0"/>
              </a:rPr>
              <a:t> vorbitori de limbă română în Serbia, însă numai </a:t>
            </a:r>
            <a:r>
              <a:rPr lang="vi-VN" sz="1600" b="1" dirty="0" smtClean="0">
                <a:latin typeface="+mj-lt"/>
                <a:cs typeface="Arial" pitchFamily="34" charset="0"/>
              </a:rPr>
              <a:t>29.000</a:t>
            </a:r>
            <a:r>
              <a:rPr lang="vi-VN" sz="1600" dirty="0" smtClean="0">
                <a:latin typeface="+mj-lt"/>
                <a:cs typeface="Arial" pitchFamily="34" charset="0"/>
              </a:rPr>
              <a:t> persoane înregistrate drept români </a:t>
            </a:r>
            <a:r>
              <a:rPr lang="ro-RO" sz="1600" dirty="0" smtClean="0">
                <a:latin typeface="+mj-lt"/>
                <a:cs typeface="Arial" pitchFamily="34" charset="0"/>
              </a:rPr>
              <a:t>în Timoc </a:t>
            </a:r>
            <a:r>
              <a:rPr lang="vi-VN" sz="1600" dirty="0" smtClean="0">
                <a:latin typeface="+mj-lt"/>
                <a:cs typeface="Arial" pitchFamily="34" charset="0"/>
              </a:rPr>
              <a:t>(oficial: vlahi)</a:t>
            </a:r>
            <a:r>
              <a:rPr lang="ro-RO" sz="1600" dirty="0" smtClean="0">
                <a:latin typeface="+mj-lt"/>
                <a:cs typeface="Arial" pitchFamily="34" charset="0"/>
              </a:rPr>
              <a:t> si  </a:t>
            </a:r>
            <a:r>
              <a:rPr lang="vi-VN" sz="1600" b="1" dirty="0" smtClean="0">
                <a:latin typeface="+mj-lt"/>
                <a:cs typeface="Arial" pitchFamily="34" charset="0"/>
              </a:rPr>
              <a:t>57.218</a:t>
            </a:r>
            <a:r>
              <a:rPr lang="vi-VN" sz="1600" dirty="0" smtClean="0">
                <a:latin typeface="+mj-lt"/>
                <a:cs typeface="Arial" pitchFamily="34" charset="0"/>
              </a:rPr>
              <a:t> români în Voivodina</a:t>
            </a:r>
          </a:p>
          <a:p>
            <a:pPr algn="just">
              <a:buNone/>
            </a:pPr>
            <a:r>
              <a:rPr lang="vi-VN" sz="1600" b="1" dirty="0" smtClean="0">
                <a:latin typeface="+mj-lt"/>
                <a:cs typeface="Arial" pitchFamily="34" charset="0"/>
              </a:rPr>
              <a:t>1981</a:t>
            </a:r>
            <a:r>
              <a:rPr lang="vi-VN" sz="1600" dirty="0" smtClean="0">
                <a:latin typeface="+mj-lt"/>
                <a:cs typeface="Arial" pitchFamily="34" charset="0"/>
              </a:rPr>
              <a:t>:</a:t>
            </a:r>
            <a:r>
              <a:rPr lang="ro-RO" sz="1600" dirty="0" smtClean="0">
                <a:latin typeface="+mj-lt"/>
                <a:cs typeface="Arial" pitchFamily="34" charset="0"/>
              </a:rPr>
              <a:t> </a:t>
            </a:r>
            <a:r>
              <a:rPr lang="vi-VN" sz="1600" dirty="0" smtClean="0">
                <a:latin typeface="+mj-lt"/>
                <a:cs typeface="Arial" pitchFamily="34" charset="0"/>
              </a:rPr>
              <a:t>În</a:t>
            </a:r>
            <a:r>
              <a:rPr lang="vi-VN" sz="1600" dirty="0" smtClean="0">
                <a:latin typeface="Arial" pitchFamily="34" charset="0"/>
                <a:cs typeface="Arial" pitchFamily="34" charset="0"/>
              </a:rPr>
              <a:t> </a:t>
            </a:r>
            <a:r>
              <a:rPr lang="ro-RO" sz="1600" dirty="0" err="1" smtClean="0">
                <a:latin typeface="Arial" pitchFamily="34" charset="0"/>
                <a:cs typeface="Arial" pitchFamily="34" charset="0"/>
              </a:rPr>
              <a:t>Yugoslavia</a:t>
            </a:r>
            <a:r>
              <a:rPr lang="ro-RO" sz="1600" dirty="0" smtClean="0">
                <a:latin typeface="Arial" pitchFamily="34" charset="0"/>
                <a:cs typeface="Arial" pitchFamily="34" charset="0"/>
              </a:rPr>
              <a:t> </a:t>
            </a:r>
            <a:r>
              <a:rPr lang="vi-VN" sz="1600" dirty="0" smtClean="0">
                <a:latin typeface="+mj-lt"/>
                <a:cs typeface="Arial" pitchFamily="34" charset="0"/>
              </a:rPr>
              <a:t>trăiau </a:t>
            </a:r>
            <a:r>
              <a:rPr lang="vi-VN" sz="1600" b="1" dirty="0" smtClean="0">
                <a:latin typeface="+mj-lt"/>
                <a:cs typeface="Arial" pitchFamily="34" charset="0"/>
              </a:rPr>
              <a:t>135.000</a:t>
            </a:r>
            <a:r>
              <a:rPr lang="vi-VN" sz="1600" dirty="0" smtClean="0">
                <a:latin typeface="+mj-lt"/>
                <a:cs typeface="Arial" pitchFamily="34" charset="0"/>
              </a:rPr>
              <a:t> persoane vorbitoare de "limbă valahă" (majoritatea în estul Serbiei Centrale</a:t>
            </a:r>
            <a:r>
              <a:rPr lang="ro-RO" sz="1600" dirty="0" smtClean="0">
                <a:latin typeface="+mj-lt"/>
                <a:cs typeface="Arial" pitchFamily="34" charset="0"/>
              </a:rPr>
              <a:t> și Timoc</a:t>
            </a:r>
            <a:r>
              <a:rPr lang="vi-VN" sz="1600" dirty="0" smtClean="0">
                <a:latin typeface="+mj-lt"/>
                <a:cs typeface="Arial" pitchFamily="34" charset="0"/>
              </a:rPr>
              <a:t>)</a:t>
            </a:r>
            <a:r>
              <a:rPr lang="ro-RO" sz="1600" dirty="0" smtClean="0">
                <a:latin typeface="+mj-lt"/>
                <a:cs typeface="Arial" pitchFamily="34" charset="0"/>
              </a:rPr>
              <a:t>, din care  i</a:t>
            </a:r>
            <a:r>
              <a:rPr lang="vi-VN" sz="1600" dirty="0" smtClean="0">
                <a:latin typeface="+mj-lt"/>
                <a:cs typeface="Arial" pitchFamily="34" charset="0"/>
              </a:rPr>
              <a:t>n Voivodina: </a:t>
            </a:r>
            <a:r>
              <a:rPr lang="vi-VN" sz="1600" b="1" dirty="0" smtClean="0">
                <a:latin typeface="+mj-lt"/>
                <a:cs typeface="Arial" pitchFamily="34" charset="0"/>
              </a:rPr>
              <a:t>47.289</a:t>
            </a:r>
            <a:r>
              <a:rPr lang="vi-VN" sz="1600" dirty="0" smtClean="0">
                <a:latin typeface="+mj-lt"/>
                <a:cs typeface="Arial" pitchFamily="34" charset="0"/>
              </a:rPr>
              <a:t> români</a:t>
            </a:r>
          </a:p>
          <a:p>
            <a:pPr algn="just">
              <a:buNone/>
            </a:pPr>
            <a:r>
              <a:rPr lang="vi-VN" sz="1600" b="1" dirty="0" smtClean="0">
                <a:latin typeface="+mj-lt"/>
                <a:cs typeface="Arial" pitchFamily="34" charset="0"/>
              </a:rPr>
              <a:t>1991</a:t>
            </a:r>
            <a:r>
              <a:rPr lang="vi-VN" sz="1600" dirty="0" smtClean="0">
                <a:latin typeface="+mj-lt"/>
                <a:cs typeface="Arial" pitchFamily="34" charset="0"/>
              </a:rPr>
              <a:t>:</a:t>
            </a:r>
            <a:r>
              <a:rPr lang="en-US" sz="1600" dirty="0" smtClean="0">
                <a:latin typeface="+mj-lt"/>
                <a:cs typeface="Arial" pitchFamily="34" charset="0"/>
              </a:rPr>
              <a:t> </a:t>
            </a:r>
            <a:r>
              <a:rPr lang="vi-VN" sz="1600" dirty="0" smtClean="0">
                <a:latin typeface="+mj-lt"/>
                <a:cs typeface="Arial" pitchFamily="34" charset="0"/>
              </a:rPr>
              <a:t>În Serbia trăiau </a:t>
            </a:r>
            <a:r>
              <a:rPr lang="vi-VN" sz="1600" b="1" dirty="0" smtClean="0">
                <a:latin typeface="+mj-lt"/>
                <a:cs typeface="Arial" pitchFamily="34" charset="0"/>
              </a:rPr>
              <a:t>71.536</a:t>
            </a:r>
            <a:r>
              <a:rPr lang="vi-VN" sz="1600" dirty="0" smtClean="0">
                <a:latin typeface="+mj-lt"/>
                <a:cs typeface="Arial" pitchFamily="34" charset="0"/>
              </a:rPr>
              <a:t> persoane vorbitoare de "limbă valahă" (aproape toate în estul Serbiei Centrale); însă numai </a:t>
            </a:r>
            <a:r>
              <a:rPr lang="vi-VN" sz="1600" b="1" dirty="0" smtClean="0">
                <a:latin typeface="+mj-lt"/>
                <a:cs typeface="Arial" pitchFamily="34" charset="0"/>
              </a:rPr>
              <a:t>16.539</a:t>
            </a:r>
            <a:r>
              <a:rPr lang="vi-VN" sz="1600" dirty="0" smtClean="0">
                <a:latin typeface="+mj-lt"/>
                <a:cs typeface="Arial" pitchFamily="34" charset="0"/>
              </a:rPr>
              <a:t> persoane înregistrate drept valahi</a:t>
            </a:r>
            <a:r>
              <a:rPr lang="en-US" sz="1600" dirty="0" smtClean="0">
                <a:latin typeface="+mj-lt"/>
                <a:cs typeface="Arial" pitchFamily="34" charset="0"/>
              </a:rPr>
              <a:t> </a:t>
            </a:r>
            <a:r>
              <a:rPr lang="en-US" sz="1600" dirty="0" err="1" smtClean="0">
                <a:latin typeface="+mj-lt"/>
                <a:cs typeface="Arial" pitchFamily="34" charset="0"/>
              </a:rPr>
              <a:t>iar</a:t>
            </a:r>
            <a:r>
              <a:rPr lang="en-US" sz="1600" dirty="0" smtClean="0">
                <a:latin typeface="+mj-lt"/>
                <a:cs typeface="Arial" pitchFamily="34" charset="0"/>
              </a:rPr>
              <a:t> </a:t>
            </a:r>
            <a:r>
              <a:rPr lang="en-US" sz="1600" dirty="0" err="1" smtClean="0">
                <a:latin typeface="+mj-lt"/>
                <a:cs typeface="Arial" pitchFamily="34" charset="0"/>
              </a:rPr>
              <a:t>i</a:t>
            </a:r>
            <a:r>
              <a:rPr lang="vi-VN" sz="1600" dirty="0" smtClean="0">
                <a:latin typeface="+mj-lt"/>
                <a:cs typeface="Arial" pitchFamily="34" charset="0"/>
              </a:rPr>
              <a:t>n Voivodina: </a:t>
            </a:r>
            <a:r>
              <a:rPr lang="vi-VN" sz="1600" b="1" dirty="0" smtClean="0">
                <a:latin typeface="+mj-lt"/>
                <a:cs typeface="Arial" pitchFamily="34" charset="0"/>
              </a:rPr>
              <a:t>38.832</a:t>
            </a:r>
            <a:r>
              <a:rPr lang="vi-VN" sz="1600" dirty="0" smtClean="0">
                <a:latin typeface="+mj-lt"/>
                <a:cs typeface="Arial" pitchFamily="34" charset="0"/>
              </a:rPr>
              <a:t> români</a:t>
            </a:r>
          </a:p>
          <a:p>
            <a:pPr algn="just">
              <a:buNone/>
            </a:pPr>
            <a:r>
              <a:rPr lang="vi-VN" sz="1600" b="1" dirty="0" smtClean="0">
                <a:latin typeface="+mj-lt"/>
                <a:cs typeface="Arial" pitchFamily="34" charset="0"/>
              </a:rPr>
              <a:t>2001</a:t>
            </a:r>
            <a:r>
              <a:rPr lang="vi-VN" sz="1600" dirty="0" smtClean="0">
                <a:latin typeface="+mj-lt"/>
                <a:cs typeface="Arial" pitchFamily="34" charset="0"/>
              </a:rPr>
              <a:t>: În Serbia trăiau </a:t>
            </a:r>
            <a:r>
              <a:rPr lang="vi-VN" sz="1600" b="1" i="1" dirty="0" smtClean="0">
                <a:latin typeface="+mj-lt"/>
                <a:cs typeface="Arial" pitchFamily="34" charset="0"/>
              </a:rPr>
              <a:t>74.630</a:t>
            </a:r>
            <a:r>
              <a:rPr lang="vi-VN" sz="1600" i="1" dirty="0" smtClean="0">
                <a:latin typeface="+mj-lt"/>
                <a:cs typeface="Arial" pitchFamily="34" charset="0"/>
              </a:rPr>
              <a:t> români și </a:t>
            </a:r>
            <a:r>
              <a:rPr lang="vi-VN" sz="1600" b="1" i="1" dirty="0" smtClean="0">
                <a:latin typeface="+mj-lt"/>
                <a:cs typeface="Arial" pitchFamily="34" charset="0"/>
              </a:rPr>
              <a:t>89.333</a:t>
            </a:r>
            <a:r>
              <a:rPr lang="vi-VN" sz="1600" i="1" dirty="0" smtClean="0">
                <a:latin typeface="+mj-lt"/>
                <a:cs typeface="Arial" pitchFamily="34" charset="0"/>
              </a:rPr>
              <a:t> vorbitori de limbă română</a:t>
            </a:r>
            <a:r>
              <a:rPr lang="vi-VN" sz="1600" dirty="0" smtClean="0">
                <a:solidFill>
                  <a:schemeClr val="tx2">
                    <a:lumMod val="60000"/>
                    <a:lumOff val="40000"/>
                  </a:schemeClr>
                </a:solidFill>
                <a:latin typeface="+mj-lt"/>
                <a:cs typeface="Arial" pitchFamily="34" charset="0"/>
              </a:rPr>
              <a:t>. </a:t>
            </a:r>
            <a:r>
              <a:rPr lang="vi-VN" sz="1600" dirty="0" smtClean="0">
                <a:latin typeface="+mj-lt"/>
                <a:cs typeface="Arial" pitchFamily="34" charset="0"/>
              </a:rPr>
              <a:t>În Serbia Centrală </a:t>
            </a:r>
            <a:r>
              <a:rPr lang="ro-RO" sz="1600" dirty="0" smtClean="0">
                <a:latin typeface="+mj-lt"/>
                <a:cs typeface="Arial" pitchFamily="34" charset="0"/>
              </a:rPr>
              <a:t>și Timoc </a:t>
            </a:r>
            <a:r>
              <a:rPr lang="vi-VN" sz="1600" dirty="0" smtClean="0">
                <a:latin typeface="+mj-lt"/>
                <a:cs typeface="Arial" pitchFamily="34" charset="0"/>
              </a:rPr>
              <a:t>au fost înregistrate </a:t>
            </a:r>
            <a:r>
              <a:rPr lang="vi-VN" sz="1600" b="1" dirty="0" smtClean="0">
                <a:latin typeface="+mj-lt"/>
                <a:cs typeface="Arial" pitchFamily="34" charset="0"/>
              </a:rPr>
              <a:t>59.729</a:t>
            </a:r>
            <a:r>
              <a:rPr lang="vi-VN" sz="1600" dirty="0" smtClean="0">
                <a:latin typeface="+mj-lt"/>
                <a:cs typeface="Arial" pitchFamily="34" charset="0"/>
              </a:rPr>
              <a:t> persoane vorbitoare de limbă română, respectiv </a:t>
            </a:r>
            <a:r>
              <a:rPr lang="vi-VN" sz="1600" b="1" dirty="0" smtClean="0">
                <a:latin typeface="+mj-lt"/>
                <a:cs typeface="Arial" pitchFamily="34" charset="0"/>
              </a:rPr>
              <a:t>44.110</a:t>
            </a:r>
            <a:r>
              <a:rPr lang="vi-VN" sz="1600" dirty="0" smtClean="0">
                <a:latin typeface="+mj-lt"/>
                <a:cs typeface="Arial" pitchFamily="34" charset="0"/>
              </a:rPr>
              <a:t> români</a:t>
            </a:r>
            <a:r>
              <a:rPr lang="en-US" sz="1600" dirty="0" smtClean="0">
                <a:latin typeface="+mj-lt"/>
                <a:cs typeface="Arial" pitchFamily="34" charset="0"/>
              </a:rPr>
              <a:t> </a:t>
            </a:r>
            <a:r>
              <a:rPr lang="en-US" sz="1600" dirty="0" err="1" smtClean="0">
                <a:latin typeface="+mj-lt"/>
                <a:cs typeface="Arial" pitchFamily="34" charset="0"/>
              </a:rPr>
              <a:t>si</a:t>
            </a:r>
            <a:r>
              <a:rPr lang="en-US" sz="1600" dirty="0" smtClean="0">
                <a:latin typeface="+mj-lt"/>
                <a:cs typeface="Arial" pitchFamily="34" charset="0"/>
              </a:rPr>
              <a:t> </a:t>
            </a:r>
            <a:r>
              <a:rPr lang="en-US" sz="1600" dirty="0" err="1" smtClean="0">
                <a:latin typeface="+mj-lt"/>
                <a:cs typeface="Arial" pitchFamily="34" charset="0"/>
              </a:rPr>
              <a:t>i</a:t>
            </a:r>
            <a:r>
              <a:rPr lang="vi-VN" sz="1600" dirty="0" smtClean="0">
                <a:latin typeface="+mj-lt"/>
                <a:cs typeface="Arial" pitchFamily="34" charset="0"/>
              </a:rPr>
              <a:t>n Voivodina au fost înregistrate </a:t>
            </a:r>
            <a:r>
              <a:rPr lang="vi-VN" sz="1600" b="1" dirty="0" smtClean="0">
                <a:latin typeface="+mj-lt"/>
                <a:cs typeface="Arial" pitchFamily="34" charset="0"/>
              </a:rPr>
              <a:t>29.604</a:t>
            </a:r>
            <a:r>
              <a:rPr lang="vi-VN" sz="1600" dirty="0" smtClean="0">
                <a:latin typeface="+mj-lt"/>
                <a:cs typeface="Arial" pitchFamily="34" charset="0"/>
              </a:rPr>
              <a:t> persoane vorbitoare de </a:t>
            </a:r>
            <a:r>
              <a:rPr lang="vi-VN" sz="1600" dirty="0" smtClean="0">
                <a:latin typeface="Arial" pitchFamily="34" charset="0"/>
                <a:cs typeface="Arial" pitchFamily="34" charset="0"/>
              </a:rPr>
              <a:t>limbă română, respectiv </a:t>
            </a:r>
            <a:r>
              <a:rPr lang="vi-VN" sz="1600" b="1" dirty="0" smtClean="0">
                <a:latin typeface="Arial" pitchFamily="34" charset="0"/>
                <a:cs typeface="Arial" pitchFamily="34" charset="0"/>
              </a:rPr>
              <a:t>30.520</a:t>
            </a:r>
            <a:r>
              <a:rPr lang="vi-VN" sz="1600" dirty="0" smtClean="0">
                <a:latin typeface="Arial" pitchFamily="34" charset="0"/>
                <a:cs typeface="Arial" pitchFamily="34" charset="0"/>
              </a:rPr>
              <a:t> români</a:t>
            </a:r>
            <a:r>
              <a:rPr lang="en-US" sz="1600" dirty="0" smtClean="0">
                <a:latin typeface="Arial" pitchFamily="34" charset="0"/>
                <a:cs typeface="Arial" pitchFamily="34" charset="0"/>
              </a:rPr>
              <a:t> </a:t>
            </a:r>
            <a:endParaRPr lang="ro-RO" sz="1600" dirty="0" smtClean="0">
              <a:latin typeface="Arial" pitchFamily="34" charset="0"/>
              <a:cs typeface="Arial" pitchFamily="34" charset="0"/>
            </a:endParaRPr>
          </a:p>
          <a:p>
            <a:pPr algn="just">
              <a:buNone/>
            </a:pPr>
            <a:r>
              <a:rPr lang="ro-RO" sz="1600" b="1" dirty="0" smtClean="0">
                <a:latin typeface="Arial" pitchFamily="34" charset="0"/>
                <a:cs typeface="Arial" pitchFamily="34" charset="0"/>
              </a:rPr>
              <a:t>2001 septembrie: </a:t>
            </a:r>
            <a:r>
              <a:rPr lang="ro-RO" sz="1600" dirty="0" smtClean="0">
                <a:latin typeface="Arial" pitchFamily="34" charset="0"/>
                <a:cs typeface="Arial" pitchFamily="34" charset="0"/>
              </a:rPr>
              <a:t>E</a:t>
            </a:r>
            <a:r>
              <a:rPr lang="vi-VN" sz="1600" dirty="0" smtClean="0">
                <a:latin typeface="Arial" pitchFamily="34" charset="0"/>
                <a:cs typeface="Arial" pitchFamily="34" charset="0"/>
              </a:rPr>
              <a:t>ste recunoscută oficial apartenența vlahilor la minoritatea română.</a:t>
            </a:r>
            <a:endParaRPr lang="en-US" sz="1600" dirty="0" smtClean="0">
              <a:latin typeface="Arial" pitchFamily="34" charset="0"/>
              <a:cs typeface="Arial" pitchFamily="34" charset="0"/>
            </a:endParaRPr>
          </a:p>
          <a:p>
            <a:pPr algn="just">
              <a:buNone/>
            </a:pPr>
            <a:r>
              <a:rPr lang="en-US" sz="1600" b="1" dirty="0" smtClean="0">
                <a:latin typeface="Arial" pitchFamily="34" charset="0"/>
                <a:cs typeface="Arial" pitchFamily="34" charset="0"/>
              </a:rPr>
              <a:t>August 2007</a:t>
            </a:r>
            <a:r>
              <a:rPr lang="en-US" sz="1600" dirty="0" smtClean="0">
                <a:latin typeface="Arial" pitchFamily="34" charset="0"/>
                <a:cs typeface="Arial" pitchFamily="34" charset="0"/>
              </a:rPr>
              <a:t>: Rom</a:t>
            </a:r>
            <a:r>
              <a:rPr lang="ro-RO" sz="1600" dirty="0" err="1" smtClean="0">
                <a:latin typeface="Arial" pitchFamily="34" charset="0"/>
                <a:cs typeface="Arial" pitchFamily="34" charset="0"/>
              </a:rPr>
              <a:t>ânii</a:t>
            </a:r>
            <a:r>
              <a:rPr lang="ro-RO" sz="1600" dirty="0" smtClean="0">
                <a:latin typeface="Arial" pitchFamily="34" charset="0"/>
                <a:cs typeface="Arial" pitchFamily="34" charset="0"/>
              </a:rPr>
              <a:t> din </a:t>
            </a:r>
            <a:r>
              <a:rPr lang="ro-RO" sz="1600" dirty="0" err="1" smtClean="0">
                <a:latin typeface="Arial" pitchFamily="34" charset="0"/>
                <a:cs typeface="Arial" pitchFamily="34" charset="0"/>
              </a:rPr>
              <a:t>Voeivodina</a:t>
            </a:r>
            <a:r>
              <a:rPr lang="ro-RO" sz="1600" dirty="0" smtClean="0">
                <a:latin typeface="Arial" pitchFamily="34" charset="0"/>
                <a:cs typeface="Arial" pitchFamily="34" charset="0"/>
              </a:rPr>
              <a:t> sunt recunoscuți ca minoritate națională (30.000 pers.) iar limba română ca limbă maternă a acestora. </a:t>
            </a:r>
          </a:p>
          <a:p>
            <a:pPr algn="just">
              <a:buNone/>
            </a:pPr>
            <a:endParaRPr lang="vi-VN" sz="1600" dirty="0" smtClean="0">
              <a:latin typeface="+mj-lt"/>
              <a:cs typeface="Arial" pitchFamily="34" charset="0"/>
            </a:endParaRPr>
          </a:p>
          <a:p>
            <a:endParaRPr lang="ro-RO" sz="1600" dirty="0" smtClean="0">
              <a:latin typeface="+mj-lt"/>
            </a:endParaRPr>
          </a:p>
          <a:p>
            <a:endParaRPr lang="ro-RO" sz="1600" dirty="0">
              <a:latin typeface="+mj-l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457200" y="836712"/>
            <a:ext cx="8229600" cy="5289451"/>
          </a:xfrm>
        </p:spPr>
        <p:txBody>
          <a:bodyPr>
            <a:normAutofit fontScale="92500"/>
          </a:bodyPr>
          <a:lstStyle/>
          <a:p>
            <a:pPr algn="just"/>
            <a:r>
              <a:rPr lang="en-US" dirty="0" err="1" smtClean="0"/>
              <a:t>Timocul</a:t>
            </a:r>
            <a:r>
              <a:rPr lang="en-US" dirty="0" smtClean="0"/>
              <a:t> </a:t>
            </a:r>
            <a:r>
              <a:rPr lang="en-US" dirty="0" err="1" smtClean="0"/>
              <a:t>sârbesc</a:t>
            </a:r>
            <a:r>
              <a:rPr lang="en-US" dirty="0" smtClean="0"/>
              <a:t> are o </a:t>
            </a:r>
            <a:r>
              <a:rPr lang="en-US" dirty="0" err="1" smtClean="0"/>
              <a:t>populație</a:t>
            </a:r>
            <a:r>
              <a:rPr lang="en-US" dirty="0" smtClean="0"/>
              <a:t> de </a:t>
            </a:r>
            <a:r>
              <a:rPr lang="en-US" b="1" dirty="0" smtClean="0"/>
              <a:t>712.050</a:t>
            </a:r>
            <a:r>
              <a:rPr lang="en-US" dirty="0" smtClean="0"/>
              <a:t> de </a:t>
            </a:r>
            <a:r>
              <a:rPr lang="en-US" dirty="0" err="1" smtClean="0"/>
              <a:t>locuitori</a:t>
            </a:r>
            <a:r>
              <a:rPr lang="en-US" dirty="0" smtClean="0"/>
              <a:t>. </a:t>
            </a:r>
            <a:r>
              <a:rPr lang="en-US" dirty="0" err="1" smtClean="0"/>
              <a:t>Majoritatea</a:t>
            </a:r>
            <a:r>
              <a:rPr lang="en-US" dirty="0" smtClean="0"/>
              <a:t> </a:t>
            </a:r>
            <a:r>
              <a:rPr lang="en-US" dirty="0" err="1" smtClean="0"/>
              <a:t>populației</a:t>
            </a:r>
            <a:r>
              <a:rPr lang="en-US" dirty="0" smtClean="0"/>
              <a:t> </a:t>
            </a:r>
            <a:r>
              <a:rPr lang="en-US" dirty="0" err="1" smtClean="0"/>
              <a:t>este</a:t>
            </a:r>
            <a:r>
              <a:rPr lang="en-US" dirty="0" smtClean="0"/>
              <a:t> </a:t>
            </a:r>
            <a:r>
              <a:rPr lang="en-US" dirty="0" err="1" smtClean="0"/>
              <a:t>oficial</a:t>
            </a:r>
            <a:r>
              <a:rPr lang="en-US" dirty="0" smtClean="0"/>
              <a:t> de </a:t>
            </a:r>
            <a:r>
              <a:rPr lang="en-US" dirty="0" err="1" smtClean="0"/>
              <a:t>etnie</a:t>
            </a:r>
            <a:r>
              <a:rPr lang="en-US" dirty="0" smtClean="0"/>
              <a:t> </a:t>
            </a:r>
            <a:r>
              <a:rPr lang="en-US" dirty="0" err="1" smtClean="0"/>
              <a:t>sârbă</a:t>
            </a:r>
            <a:r>
              <a:rPr lang="en-US" dirty="0" smtClean="0"/>
              <a:t>, </a:t>
            </a:r>
            <a:r>
              <a:rPr lang="en-US" dirty="0" err="1" smtClean="0"/>
              <a:t>însă</a:t>
            </a:r>
            <a:r>
              <a:rPr lang="en-US" dirty="0" smtClean="0"/>
              <a:t> </a:t>
            </a:r>
            <a:r>
              <a:rPr lang="en-US" dirty="0" err="1" smtClean="0"/>
              <a:t>există</a:t>
            </a:r>
            <a:r>
              <a:rPr lang="en-US" dirty="0" smtClean="0"/>
              <a:t> un </a:t>
            </a:r>
            <a:r>
              <a:rPr lang="en-US" dirty="0" err="1" smtClean="0"/>
              <a:t>grup</a:t>
            </a:r>
            <a:r>
              <a:rPr lang="en-US" dirty="0" smtClean="0"/>
              <a:t> </a:t>
            </a:r>
            <a:r>
              <a:rPr lang="en-US" dirty="0" err="1" smtClean="0"/>
              <a:t>reprezentativ</a:t>
            </a:r>
            <a:r>
              <a:rPr lang="en-US" dirty="0" smtClean="0"/>
              <a:t> de </a:t>
            </a:r>
            <a:r>
              <a:rPr lang="en-US" dirty="0" err="1" smtClean="0"/>
              <a:t>români</a:t>
            </a:r>
            <a:r>
              <a:rPr lang="en-US" dirty="0" smtClean="0"/>
              <a:t> (</a:t>
            </a:r>
            <a:r>
              <a:rPr lang="en-US" dirty="0" err="1" smtClean="0"/>
              <a:t>împărțiți</a:t>
            </a:r>
            <a:r>
              <a:rPr lang="en-US" dirty="0" smtClean="0"/>
              <a:t> </a:t>
            </a:r>
            <a:r>
              <a:rPr lang="en-US" dirty="0" err="1" smtClean="0"/>
              <a:t>în</a:t>
            </a:r>
            <a:r>
              <a:rPr lang="en-US" dirty="0" smtClean="0"/>
              <a:t> </a:t>
            </a:r>
            <a:r>
              <a:rPr lang="en-US" dirty="0" err="1" smtClean="0"/>
              <a:t>statisticile</a:t>
            </a:r>
            <a:r>
              <a:rPr lang="en-US" dirty="0" smtClean="0"/>
              <a:t> </a:t>
            </a:r>
            <a:r>
              <a:rPr lang="en-US" dirty="0" err="1" smtClean="0"/>
              <a:t>oficiale</a:t>
            </a:r>
            <a:r>
              <a:rPr lang="en-US" dirty="0" smtClean="0"/>
              <a:t> </a:t>
            </a:r>
            <a:r>
              <a:rPr lang="en-US" dirty="0" err="1" smtClean="0"/>
              <a:t>în</a:t>
            </a:r>
            <a:r>
              <a:rPr lang="en-US" dirty="0" smtClean="0"/>
              <a:t> </a:t>
            </a:r>
            <a:r>
              <a:rPr lang="en-US" dirty="0" err="1" smtClean="0"/>
              <a:t>vlahi</a:t>
            </a:r>
            <a:r>
              <a:rPr lang="en-US" dirty="0" smtClean="0"/>
              <a:t> </a:t>
            </a:r>
            <a:r>
              <a:rPr lang="en-US" dirty="0" err="1" smtClean="0"/>
              <a:t>și</a:t>
            </a:r>
            <a:r>
              <a:rPr lang="en-US" dirty="0" smtClean="0"/>
              <a:t> </a:t>
            </a:r>
            <a:r>
              <a:rPr lang="en-US" dirty="0" err="1" smtClean="0"/>
              <a:t>români</a:t>
            </a:r>
            <a:r>
              <a:rPr lang="en-US" dirty="0" smtClean="0"/>
              <a:t>), care </a:t>
            </a:r>
            <a:r>
              <a:rPr lang="en-US" dirty="0" err="1" smtClean="0"/>
              <a:t>numără</a:t>
            </a:r>
            <a:r>
              <a:rPr lang="en-US" dirty="0" smtClean="0"/>
              <a:t> </a:t>
            </a:r>
            <a:r>
              <a:rPr lang="en-US" b="1" dirty="0" smtClean="0"/>
              <a:t>42.075 de </a:t>
            </a:r>
            <a:r>
              <a:rPr lang="en-US" b="1" dirty="0" err="1" smtClean="0"/>
              <a:t>persoane</a:t>
            </a:r>
            <a:r>
              <a:rPr lang="en-US" b="1" dirty="0" smtClean="0"/>
              <a:t> (5.9%).</a:t>
            </a:r>
            <a:r>
              <a:rPr lang="en-US" dirty="0" smtClean="0"/>
              <a:t> </a:t>
            </a:r>
            <a:endParaRPr lang="ro-RO" dirty="0" smtClean="0"/>
          </a:p>
          <a:p>
            <a:pPr algn="just"/>
            <a:r>
              <a:rPr lang="en-US" dirty="0" err="1" smtClean="0"/>
              <a:t>Anumiți</a:t>
            </a:r>
            <a:r>
              <a:rPr lang="en-US" dirty="0" smtClean="0"/>
              <a:t> </a:t>
            </a:r>
            <a:r>
              <a:rPr lang="en-US" dirty="0" err="1" smtClean="0"/>
              <a:t>lingviști</a:t>
            </a:r>
            <a:r>
              <a:rPr lang="en-US" dirty="0" smtClean="0"/>
              <a:t> </a:t>
            </a:r>
            <a:r>
              <a:rPr lang="en-US" dirty="0" err="1" smtClean="0"/>
              <a:t>și</a:t>
            </a:r>
            <a:r>
              <a:rPr lang="en-US" dirty="0" smtClean="0"/>
              <a:t> </a:t>
            </a:r>
            <a:r>
              <a:rPr lang="en-US" dirty="0" err="1" smtClean="0"/>
              <a:t>oameni</a:t>
            </a:r>
            <a:r>
              <a:rPr lang="en-US" dirty="0" smtClean="0"/>
              <a:t> de </a:t>
            </a:r>
            <a:r>
              <a:rPr lang="en-US" dirty="0" err="1" smtClean="0"/>
              <a:t>știință</a:t>
            </a:r>
            <a:r>
              <a:rPr lang="en-US" dirty="0" smtClean="0"/>
              <a:t>, </a:t>
            </a:r>
            <a:r>
              <a:rPr lang="en-US" dirty="0" err="1" smtClean="0"/>
              <a:t>precum</a:t>
            </a:r>
            <a:r>
              <a:rPr lang="en-US" dirty="0" smtClean="0"/>
              <a:t> </a:t>
            </a:r>
            <a:r>
              <a:rPr lang="en-US" dirty="0" err="1" smtClean="0"/>
              <a:t>și</a:t>
            </a:r>
            <a:r>
              <a:rPr lang="en-US" dirty="0" smtClean="0"/>
              <a:t> </a:t>
            </a:r>
            <a:r>
              <a:rPr lang="en-US" dirty="0" err="1" smtClean="0"/>
              <a:t>organizațiile</a:t>
            </a:r>
            <a:r>
              <a:rPr lang="en-US" dirty="0" smtClean="0"/>
              <a:t> </a:t>
            </a:r>
            <a:r>
              <a:rPr lang="en-US" dirty="0" err="1" smtClean="0"/>
              <a:t>românești</a:t>
            </a:r>
            <a:r>
              <a:rPr lang="en-US" dirty="0" smtClean="0"/>
              <a:t> din </a:t>
            </a:r>
            <a:r>
              <a:rPr lang="en-US" dirty="0" err="1" smtClean="0"/>
              <a:t>Estul</a:t>
            </a:r>
            <a:r>
              <a:rPr lang="en-US" dirty="0" smtClean="0"/>
              <a:t> </a:t>
            </a:r>
            <a:r>
              <a:rPr lang="en-US" dirty="0" err="1" smtClean="0"/>
              <a:t>Serbiei</a:t>
            </a:r>
            <a:r>
              <a:rPr lang="en-US" dirty="0" smtClean="0"/>
              <a:t> </a:t>
            </a:r>
            <a:r>
              <a:rPr lang="en-US" dirty="0" err="1" smtClean="0"/>
              <a:t>ridică</a:t>
            </a:r>
            <a:r>
              <a:rPr lang="en-US" dirty="0" smtClean="0"/>
              <a:t> </a:t>
            </a:r>
            <a:r>
              <a:rPr lang="en-US" dirty="0" err="1" smtClean="0"/>
              <a:t>însă</a:t>
            </a:r>
            <a:r>
              <a:rPr lang="en-US" dirty="0" smtClean="0"/>
              <a:t> </a:t>
            </a:r>
            <a:r>
              <a:rPr lang="en-US" dirty="0" err="1" smtClean="0"/>
              <a:t>numărul</a:t>
            </a:r>
            <a:r>
              <a:rPr lang="en-US" dirty="0" smtClean="0"/>
              <a:t> </a:t>
            </a:r>
            <a:r>
              <a:rPr lang="en-US" dirty="0" err="1" smtClean="0"/>
              <a:t>românilor</a:t>
            </a:r>
            <a:r>
              <a:rPr lang="en-US" dirty="0" smtClean="0"/>
              <a:t> la </a:t>
            </a:r>
            <a:r>
              <a:rPr lang="en-US" b="1" dirty="0" smtClean="0"/>
              <a:t>250.000 - 400.000 de </a:t>
            </a:r>
            <a:r>
              <a:rPr lang="en-US" b="1" dirty="0" err="1" smtClean="0"/>
              <a:t>locuitori</a:t>
            </a:r>
            <a:r>
              <a:rPr lang="en-US" dirty="0" smtClean="0"/>
              <a:t>. </a:t>
            </a:r>
            <a:r>
              <a:rPr lang="en-US" dirty="0" err="1" smtClean="0"/>
              <a:t>Aceste</a:t>
            </a:r>
            <a:r>
              <a:rPr lang="en-US" dirty="0" smtClean="0"/>
              <a:t> </a:t>
            </a:r>
            <a:r>
              <a:rPr lang="en-US" dirty="0" err="1" smtClean="0"/>
              <a:t>estimări</a:t>
            </a:r>
            <a:r>
              <a:rPr lang="en-US" dirty="0" smtClean="0"/>
              <a:t> se </a:t>
            </a:r>
            <a:r>
              <a:rPr lang="en-US" dirty="0" err="1" smtClean="0"/>
              <a:t>bazează</a:t>
            </a:r>
            <a:r>
              <a:rPr lang="en-US" dirty="0" smtClean="0"/>
              <a:t> </a:t>
            </a:r>
            <a:r>
              <a:rPr lang="en-US" dirty="0" err="1" smtClean="0"/>
              <a:t>pe</a:t>
            </a:r>
            <a:r>
              <a:rPr lang="en-US" dirty="0" smtClean="0"/>
              <a:t> </a:t>
            </a:r>
            <a:r>
              <a:rPr lang="en-US" dirty="0" err="1" smtClean="0"/>
              <a:t>faptul</a:t>
            </a:r>
            <a:r>
              <a:rPr lang="en-US" dirty="0" smtClean="0"/>
              <a:t> </a:t>
            </a:r>
            <a:r>
              <a:rPr lang="en-US" dirty="0" err="1" smtClean="0"/>
              <a:t>că</a:t>
            </a:r>
            <a:r>
              <a:rPr lang="en-US" dirty="0" smtClean="0"/>
              <a:t> </a:t>
            </a:r>
            <a:r>
              <a:rPr lang="en-US" dirty="0" err="1" smtClean="0"/>
              <a:t>recensămintele</a:t>
            </a:r>
            <a:r>
              <a:rPr lang="en-US" dirty="0" smtClean="0"/>
              <a:t> </a:t>
            </a:r>
            <a:r>
              <a:rPr lang="en-US" dirty="0" err="1" smtClean="0"/>
              <a:t>sârbești</a:t>
            </a:r>
            <a:r>
              <a:rPr lang="en-US" dirty="0" smtClean="0"/>
              <a:t> din sec</a:t>
            </a:r>
            <a:r>
              <a:rPr lang="ro-RO" dirty="0" smtClean="0"/>
              <a:t>.XIX</a:t>
            </a:r>
            <a:r>
              <a:rPr lang="en-US" dirty="0" smtClean="0"/>
              <a:t> </a:t>
            </a:r>
            <a:r>
              <a:rPr lang="en-US" dirty="0" err="1" smtClean="0"/>
              <a:t>consemnau</a:t>
            </a:r>
            <a:r>
              <a:rPr lang="en-US" dirty="0" smtClean="0"/>
              <a:t> </a:t>
            </a:r>
            <a:r>
              <a:rPr lang="en-US" dirty="0" err="1" smtClean="0"/>
              <a:t>peste</a:t>
            </a:r>
            <a:r>
              <a:rPr lang="en-US" dirty="0" smtClean="0"/>
              <a:t> 150.000 de </a:t>
            </a:r>
            <a:r>
              <a:rPr lang="en-US" dirty="0" err="1" smtClean="0"/>
              <a:t>români</a:t>
            </a:r>
            <a:r>
              <a:rPr lang="en-US" dirty="0" smtClean="0"/>
              <a:t>, </a:t>
            </a:r>
            <a:r>
              <a:rPr lang="en-US" dirty="0" err="1" smtClean="0"/>
              <a:t>adică</a:t>
            </a:r>
            <a:r>
              <a:rPr lang="en-US" dirty="0" smtClean="0"/>
              <a:t> 10% din </a:t>
            </a:r>
            <a:r>
              <a:rPr lang="en-US" dirty="0" err="1" smtClean="0"/>
              <a:t>populația</a:t>
            </a:r>
            <a:r>
              <a:rPr lang="en-US" dirty="0" smtClean="0"/>
              <a:t> </a:t>
            </a:r>
            <a:r>
              <a:rPr lang="en-US" dirty="0" err="1" smtClean="0"/>
              <a:t>Serbiei</a:t>
            </a:r>
            <a:r>
              <a:rPr lang="en-US" dirty="0" smtClean="0"/>
              <a:t> </a:t>
            </a:r>
            <a:r>
              <a:rPr lang="en-US" dirty="0" err="1" smtClean="0"/>
              <a:t>și</a:t>
            </a:r>
            <a:r>
              <a:rPr lang="en-US" dirty="0" smtClean="0"/>
              <a:t> </a:t>
            </a:r>
            <a:r>
              <a:rPr lang="en-US" dirty="0" err="1" smtClean="0"/>
              <a:t>majoritatea</a:t>
            </a:r>
            <a:r>
              <a:rPr lang="en-US" dirty="0" smtClean="0"/>
              <a:t> </a:t>
            </a:r>
            <a:r>
              <a:rPr lang="en-US" dirty="0" err="1" smtClean="0"/>
              <a:t>absolută</a:t>
            </a:r>
            <a:r>
              <a:rPr lang="en-US" dirty="0" smtClean="0"/>
              <a:t> a </a:t>
            </a:r>
            <a:r>
              <a:rPr lang="en-US" dirty="0" err="1" smtClean="0"/>
              <a:t>estului</a:t>
            </a:r>
            <a:r>
              <a:rPr lang="en-US" dirty="0" smtClean="0"/>
              <a:t> </a:t>
            </a:r>
            <a:r>
              <a:rPr lang="en-US" dirty="0" err="1" smtClean="0"/>
              <a:t>Serbiei</a:t>
            </a:r>
            <a:r>
              <a:rPr lang="en-US" dirty="0" smtClean="0"/>
              <a:t>. La </a:t>
            </a:r>
            <a:r>
              <a:rPr lang="en-US" dirty="0" err="1" smtClean="0"/>
              <a:t>acestea</a:t>
            </a:r>
            <a:r>
              <a:rPr lang="en-US" dirty="0" smtClean="0"/>
              <a:t> se </a:t>
            </a:r>
            <a:r>
              <a:rPr lang="en-US" dirty="0" err="1" smtClean="0"/>
              <a:t>adaugă</a:t>
            </a:r>
            <a:r>
              <a:rPr lang="en-US" dirty="0" smtClean="0"/>
              <a:t> </a:t>
            </a:r>
            <a:r>
              <a:rPr lang="en-US" dirty="0" err="1" smtClean="0"/>
              <a:t>sporul</a:t>
            </a:r>
            <a:r>
              <a:rPr lang="en-US" dirty="0" smtClean="0"/>
              <a:t> natural </a:t>
            </a:r>
            <a:r>
              <a:rPr lang="en-US" dirty="0" err="1" smtClean="0"/>
              <a:t>demografic</a:t>
            </a:r>
            <a:r>
              <a:rPr lang="en-US" dirty="0" smtClean="0"/>
              <a:t>, </a:t>
            </a:r>
            <a:r>
              <a:rPr lang="en-US" dirty="0" err="1" smtClean="0"/>
              <a:t>precum</a:t>
            </a:r>
            <a:r>
              <a:rPr lang="en-US" dirty="0" smtClean="0"/>
              <a:t> </a:t>
            </a:r>
            <a:r>
              <a:rPr lang="en-US" dirty="0" err="1" smtClean="0"/>
              <a:t>și</a:t>
            </a:r>
            <a:r>
              <a:rPr lang="en-US" dirty="0" smtClean="0"/>
              <a:t> </a:t>
            </a:r>
            <a:r>
              <a:rPr lang="en-US" dirty="0" err="1" smtClean="0"/>
              <a:t>considerarea</a:t>
            </a:r>
            <a:r>
              <a:rPr lang="en-US" dirty="0" smtClean="0"/>
              <a:t> </a:t>
            </a:r>
            <a:r>
              <a:rPr lang="en-US" dirty="0" err="1" smtClean="0"/>
              <a:t>că</a:t>
            </a:r>
            <a:r>
              <a:rPr lang="en-US" dirty="0" smtClean="0"/>
              <a:t> nu a </a:t>
            </a:r>
            <a:r>
              <a:rPr lang="en-US" dirty="0" err="1" smtClean="0"/>
              <a:t>existat</a:t>
            </a:r>
            <a:r>
              <a:rPr lang="en-US" dirty="0" smtClean="0"/>
              <a:t> </a:t>
            </a:r>
            <a:r>
              <a:rPr lang="en-US" dirty="0" err="1" smtClean="0"/>
              <a:t>niciodată</a:t>
            </a:r>
            <a:r>
              <a:rPr lang="en-US" dirty="0" smtClean="0"/>
              <a:t> un </a:t>
            </a:r>
            <a:r>
              <a:rPr lang="en-US" dirty="0" err="1" smtClean="0"/>
              <a:t>exod</a:t>
            </a:r>
            <a:r>
              <a:rPr lang="en-US" dirty="0" smtClean="0"/>
              <a:t> a </a:t>
            </a:r>
            <a:r>
              <a:rPr lang="en-US" dirty="0" err="1" smtClean="0"/>
              <a:t>populației</a:t>
            </a:r>
            <a:r>
              <a:rPr lang="en-US" dirty="0" smtClean="0"/>
              <a:t> </a:t>
            </a:r>
            <a:r>
              <a:rPr lang="en-US" dirty="0" err="1" smtClean="0"/>
              <a:t>românești</a:t>
            </a:r>
            <a:r>
              <a:rPr lang="en-US" dirty="0" smtClean="0"/>
              <a:t> din </a:t>
            </a:r>
            <a:r>
              <a:rPr lang="en-US" dirty="0" err="1" smtClean="0"/>
              <a:t>zonă</a:t>
            </a:r>
            <a:r>
              <a:rPr lang="en-US" dirty="0" smtClean="0"/>
              <a:t>. </a:t>
            </a:r>
            <a:endParaRPr lang="ro-RO" dirty="0" smtClean="0"/>
          </a:p>
          <a:p>
            <a:endParaRPr lang="ro-RO"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a:xfrm>
            <a:off x="755576" y="0"/>
            <a:ext cx="7931224" cy="692696"/>
          </a:xfrm>
        </p:spPr>
        <p:txBody>
          <a:bodyPr>
            <a:normAutofit fontScale="90000"/>
          </a:bodyPr>
          <a:lstStyle/>
          <a:p>
            <a:r>
              <a:rPr lang="ro-RO" dirty="0" smtClean="0">
                <a:solidFill>
                  <a:schemeClr val="tx1"/>
                </a:solidFill>
              </a:rPr>
              <a:t>Structura etnică a Serbiei 2002</a:t>
            </a:r>
            <a:endParaRPr lang="ro-RO" dirty="0">
              <a:solidFill>
                <a:schemeClr val="tx1"/>
              </a:solidFill>
            </a:endParaRPr>
          </a:p>
        </p:txBody>
      </p:sp>
      <p:graphicFrame>
        <p:nvGraphicFramePr>
          <p:cNvPr id="4" name="Substituent conținut 3"/>
          <p:cNvGraphicFramePr>
            <a:graphicFrameLocks noGrp="1"/>
          </p:cNvGraphicFramePr>
          <p:nvPr>
            <p:ph idx="1"/>
          </p:nvPr>
        </p:nvGraphicFramePr>
        <p:xfrm>
          <a:off x="179511" y="764701"/>
          <a:ext cx="8579298" cy="6493330"/>
        </p:xfrm>
        <a:graphic>
          <a:graphicData uri="http://schemas.openxmlformats.org/drawingml/2006/table">
            <a:tbl>
              <a:tblPr firstRow="1" bandRow="1">
                <a:tableStyleId>{5C22544A-7EE6-4342-B048-85BDC9FD1C3A}</a:tableStyleId>
              </a:tblPr>
              <a:tblGrid>
                <a:gridCol w="1286936"/>
                <a:gridCol w="1164292"/>
                <a:gridCol w="1225614"/>
                <a:gridCol w="1225614"/>
                <a:gridCol w="1225614"/>
                <a:gridCol w="1225614"/>
                <a:gridCol w="1225614"/>
              </a:tblGrid>
              <a:tr h="366305">
                <a:tc>
                  <a:txBody>
                    <a:bodyPr/>
                    <a:lstStyle/>
                    <a:p>
                      <a:endParaRPr lang="ro-RO" dirty="0"/>
                    </a:p>
                  </a:txBody>
                  <a:tcPr/>
                </a:tc>
                <a:tc gridSpan="2">
                  <a:txBody>
                    <a:bodyPr/>
                    <a:lstStyle/>
                    <a:p>
                      <a:pPr algn="ctr"/>
                      <a:r>
                        <a:rPr lang="ro-RO" dirty="0" smtClean="0"/>
                        <a:t>Serbia (fără Kosovo)</a:t>
                      </a:r>
                      <a:endParaRPr lang="ro-RO" dirty="0"/>
                    </a:p>
                  </a:txBody>
                  <a:tcPr/>
                </a:tc>
                <a:tc hMerge="1">
                  <a:txBody>
                    <a:bodyPr/>
                    <a:lstStyle/>
                    <a:p>
                      <a:endParaRPr lang="ro-RO" dirty="0"/>
                    </a:p>
                  </a:txBody>
                  <a:tcPr/>
                </a:tc>
                <a:tc gridSpan="2">
                  <a:txBody>
                    <a:bodyPr/>
                    <a:lstStyle/>
                    <a:p>
                      <a:pPr algn="ctr"/>
                      <a:r>
                        <a:rPr lang="ro-RO" dirty="0" smtClean="0"/>
                        <a:t>Serbia Centrală</a:t>
                      </a:r>
                      <a:endParaRPr lang="ro-RO" dirty="0"/>
                    </a:p>
                  </a:txBody>
                  <a:tcPr/>
                </a:tc>
                <a:tc hMerge="1">
                  <a:txBody>
                    <a:bodyPr/>
                    <a:lstStyle/>
                    <a:p>
                      <a:endParaRPr lang="ro-RO" dirty="0"/>
                    </a:p>
                  </a:txBody>
                  <a:tcPr/>
                </a:tc>
                <a:tc gridSpan="2">
                  <a:txBody>
                    <a:bodyPr/>
                    <a:lstStyle/>
                    <a:p>
                      <a:pPr algn="ctr"/>
                      <a:r>
                        <a:rPr lang="ro-RO" dirty="0" err="1" smtClean="0"/>
                        <a:t>Voievodina</a:t>
                      </a:r>
                      <a:endParaRPr lang="ro-RO" dirty="0"/>
                    </a:p>
                  </a:txBody>
                  <a:tcPr/>
                </a:tc>
                <a:tc hMerge="1">
                  <a:txBody>
                    <a:bodyPr/>
                    <a:lstStyle/>
                    <a:p>
                      <a:endParaRPr lang="ro-RO" dirty="0"/>
                    </a:p>
                  </a:txBody>
                  <a:tcPr/>
                </a:tc>
              </a:tr>
              <a:tr h="36038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dirty="0" smtClean="0"/>
                        <a:t>total</a:t>
                      </a:r>
                      <a:endParaRPr lang="ro-RO" dirty="0"/>
                    </a:p>
                  </a:txBody>
                  <a:tcPr/>
                </a:tc>
                <a:tc>
                  <a:txBody>
                    <a:bodyPr/>
                    <a:lstStyle/>
                    <a:p>
                      <a:r>
                        <a:rPr lang="ro-RO" dirty="0" smtClean="0"/>
                        <a:t>număr</a:t>
                      </a:r>
                      <a:endParaRPr lang="ro-RO" dirty="0"/>
                    </a:p>
                  </a:txBody>
                  <a:tcPr/>
                </a:tc>
                <a:tc>
                  <a:txBody>
                    <a:bodyPr/>
                    <a:lstStyle/>
                    <a:p>
                      <a:r>
                        <a:rPr lang="ro-RO" dirty="0" smtClean="0"/>
                        <a:t>%</a:t>
                      </a:r>
                      <a:endParaRPr lang="ro-RO" dirty="0"/>
                    </a:p>
                  </a:txBody>
                  <a:tcPr/>
                </a:tc>
                <a:tc>
                  <a:txBody>
                    <a:bodyPr/>
                    <a:lstStyle/>
                    <a:p>
                      <a:r>
                        <a:rPr lang="ro-RO" dirty="0" smtClean="0"/>
                        <a:t>număr</a:t>
                      </a:r>
                      <a:endParaRPr lang="ro-RO" dirty="0"/>
                    </a:p>
                  </a:txBody>
                  <a:tcPr/>
                </a:tc>
                <a:tc>
                  <a:txBody>
                    <a:bodyPr/>
                    <a:lstStyle/>
                    <a:p>
                      <a:r>
                        <a:rPr lang="ro-RO" dirty="0" smtClean="0"/>
                        <a:t>%</a:t>
                      </a:r>
                      <a:endParaRPr lang="ro-RO" dirty="0"/>
                    </a:p>
                  </a:txBody>
                  <a:tcPr/>
                </a:tc>
                <a:tc>
                  <a:txBody>
                    <a:bodyPr/>
                    <a:lstStyle/>
                    <a:p>
                      <a:r>
                        <a:rPr lang="ro-RO" dirty="0" smtClean="0"/>
                        <a:t>număr</a:t>
                      </a:r>
                      <a:endParaRPr lang="ro-RO" dirty="0"/>
                    </a:p>
                  </a:txBody>
                  <a:tcPr/>
                </a:tc>
                <a:tc>
                  <a:txBody>
                    <a:bodyPr/>
                    <a:lstStyle/>
                    <a:p>
                      <a:r>
                        <a:rPr lang="ro-RO" dirty="0" smtClean="0"/>
                        <a:t>%</a:t>
                      </a:r>
                      <a:endParaRPr lang="ro-RO" dirty="0"/>
                    </a:p>
                  </a:txBody>
                  <a:tcPr/>
                </a:tc>
              </a:tr>
              <a:tr h="36630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b="1" dirty="0" smtClean="0"/>
                        <a:t>10.147.398</a:t>
                      </a:r>
                      <a:endParaRPr lang="ro-RO" b="1" dirty="0"/>
                    </a:p>
                  </a:txBody>
                  <a:tcPr/>
                </a:tc>
                <a:tc>
                  <a:txBody>
                    <a:bodyPr/>
                    <a:lstStyle/>
                    <a:p>
                      <a:r>
                        <a:rPr lang="ro-RO" b="1" dirty="0" smtClean="0"/>
                        <a:t>7.498.001</a:t>
                      </a:r>
                      <a:endParaRPr lang="ro-RO" dirty="0"/>
                    </a:p>
                  </a:txBody>
                  <a:tcPr/>
                </a:tc>
                <a:tc>
                  <a:txBody>
                    <a:bodyPr/>
                    <a:lstStyle/>
                    <a:p>
                      <a:r>
                        <a:rPr lang="ro-RO" dirty="0" smtClean="0"/>
                        <a:t>100</a:t>
                      </a:r>
                      <a:endParaRPr lang="ro-RO" dirty="0"/>
                    </a:p>
                  </a:txBody>
                  <a:tcPr/>
                </a:tc>
                <a:tc>
                  <a:txBody>
                    <a:bodyPr/>
                    <a:lstStyle/>
                    <a:p>
                      <a:r>
                        <a:rPr lang="ro-RO" b="1" dirty="0" smtClean="0"/>
                        <a:t>5.466.009</a:t>
                      </a:r>
                      <a:endParaRPr lang="ro-RO" dirty="0"/>
                    </a:p>
                  </a:txBody>
                  <a:tcPr/>
                </a:tc>
                <a:tc>
                  <a:txBody>
                    <a:bodyPr/>
                    <a:lstStyle/>
                    <a:p>
                      <a:r>
                        <a:rPr lang="ro-RO" dirty="0" smtClean="0"/>
                        <a:t>100</a:t>
                      </a:r>
                      <a:endParaRPr lang="ro-RO" dirty="0"/>
                    </a:p>
                  </a:txBody>
                  <a:tcPr/>
                </a:tc>
                <a:tc>
                  <a:txBody>
                    <a:bodyPr/>
                    <a:lstStyle/>
                    <a:p>
                      <a:r>
                        <a:rPr lang="ro-RO" b="1" dirty="0" smtClean="0"/>
                        <a:t>2.031.992</a:t>
                      </a:r>
                      <a:endParaRPr lang="ro-RO" dirty="0"/>
                    </a:p>
                  </a:txBody>
                  <a:tcPr/>
                </a:tc>
                <a:tc>
                  <a:txBody>
                    <a:bodyPr/>
                    <a:lstStyle/>
                    <a:p>
                      <a:r>
                        <a:rPr lang="ro-RO" dirty="0" smtClean="0"/>
                        <a:t>100</a:t>
                      </a:r>
                      <a:endParaRPr lang="ro-RO" dirty="0"/>
                    </a:p>
                  </a:txBody>
                  <a:tcPr/>
                </a:tc>
              </a:tr>
              <a:tr h="360388">
                <a:tc>
                  <a:txBody>
                    <a:bodyPr/>
                    <a:lstStyle/>
                    <a:p>
                      <a:r>
                        <a:rPr lang="ro-RO" dirty="0" smtClean="0"/>
                        <a:t>sârbi</a:t>
                      </a:r>
                      <a:endParaRPr lang="ro-RO" dirty="0"/>
                    </a:p>
                  </a:txBody>
                  <a:tcPr/>
                </a:tc>
                <a:tc>
                  <a:txBody>
                    <a:bodyPr/>
                    <a:lstStyle/>
                    <a:p>
                      <a:r>
                        <a:rPr lang="ro-RO" dirty="0" smtClean="0"/>
                        <a:t>6.212.838</a:t>
                      </a:r>
                      <a:endParaRPr lang="ro-RO" dirty="0"/>
                    </a:p>
                  </a:txBody>
                  <a:tcPr/>
                </a:tc>
                <a:tc>
                  <a:txBody>
                    <a:bodyPr/>
                    <a:lstStyle/>
                    <a:p>
                      <a:r>
                        <a:rPr lang="ro-RO" dirty="0" smtClean="0"/>
                        <a:t>82,86</a:t>
                      </a:r>
                      <a:endParaRPr lang="ro-RO" dirty="0"/>
                    </a:p>
                  </a:txBody>
                  <a:tcPr/>
                </a:tc>
                <a:tc>
                  <a:txBody>
                    <a:bodyPr/>
                    <a:lstStyle/>
                    <a:p>
                      <a:r>
                        <a:rPr lang="ro-RO" dirty="0" smtClean="0"/>
                        <a:t>4.891.031</a:t>
                      </a:r>
                      <a:endParaRPr lang="ro-RO" dirty="0"/>
                    </a:p>
                  </a:txBody>
                  <a:tcPr/>
                </a:tc>
                <a:tc>
                  <a:txBody>
                    <a:bodyPr/>
                    <a:lstStyle/>
                    <a:p>
                      <a:r>
                        <a:rPr lang="ro-RO" dirty="0" smtClean="0"/>
                        <a:t>89,48</a:t>
                      </a:r>
                      <a:endParaRPr lang="ro-RO" dirty="0"/>
                    </a:p>
                  </a:txBody>
                  <a:tcPr/>
                </a:tc>
                <a:tc>
                  <a:txBody>
                    <a:bodyPr/>
                    <a:lstStyle/>
                    <a:p>
                      <a:r>
                        <a:rPr lang="ro-RO" dirty="0" smtClean="0"/>
                        <a:t>1.321.807</a:t>
                      </a:r>
                      <a:endParaRPr lang="ro-RO" dirty="0"/>
                    </a:p>
                  </a:txBody>
                  <a:tcPr/>
                </a:tc>
                <a:tc>
                  <a:txBody>
                    <a:bodyPr/>
                    <a:lstStyle/>
                    <a:p>
                      <a:r>
                        <a:rPr lang="ro-RO" dirty="0" smtClean="0"/>
                        <a:t>65,05</a:t>
                      </a:r>
                      <a:endParaRPr lang="ro-RO" dirty="0"/>
                    </a:p>
                  </a:txBody>
                  <a:tcPr/>
                </a:tc>
              </a:tr>
              <a:tr h="360388">
                <a:tc>
                  <a:txBody>
                    <a:bodyPr/>
                    <a:lstStyle/>
                    <a:p>
                      <a:r>
                        <a:rPr lang="ro-RO" dirty="0" smtClean="0"/>
                        <a:t>unguri</a:t>
                      </a:r>
                      <a:endParaRPr lang="ro-RO"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dirty="0" smtClean="0"/>
                        <a:t>283.299</a:t>
                      </a:r>
                      <a:endParaRPr lang="ro-RO" dirty="0"/>
                    </a:p>
                  </a:txBody>
                  <a:tcPr anchor="ctr"/>
                </a:tc>
                <a:tc>
                  <a:txBody>
                    <a:bodyPr/>
                    <a:lstStyle/>
                    <a:p>
                      <a:r>
                        <a:rPr lang="ro-RO" dirty="0" smtClean="0"/>
                        <a:t>3,91</a:t>
                      </a:r>
                      <a:endParaRPr lang="ro-RO" dirty="0"/>
                    </a:p>
                  </a:txBody>
                  <a:tcPr anchor="ctr"/>
                </a:tc>
                <a:tc>
                  <a:txBody>
                    <a:bodyPr/>
                    <a:lstStyle/>
                    <a:p>
                      <a:r>
                        <a:rPr lang="ro-RO" dirty="0" smtClean="0"/>
                        <a:t>3.092</a:t>
                      </a:r>
                      <a:endParaRPr lang="ro-RO" dirty="0"/>
                    </a:p>
                  </a:txBody>
                  <a:tcPr/>
                </a:tc>
                <a:tc>
                  <a:txBody>
                    <a:bodyPr/>
                    <a:lstStyle/>
                    <a:p>
                      <a:r>
                        <a:rPr lang="ro-RO" dirty="0" smtClean="0"/>
                        <a:t>0,06</a:t>
                      </a:r>
                      <a:endParaRPr lang="ro-RO" dirty="0"/>
                    </a:p>
                  </a:txBody>
                  <a:tcPr/>
                </a:tc>
                <a:tc>
                  <a:txBody>
                    <a:bodyPr/>
                    <a:lstStyle/>
                    <a:p>
                      <a:r>
                        <a:rPr lang="ro-RO" dirty="0" smtClean="0"/>
                        <a:t>290.207</a:t>
                      </a:r>
                      <a:endParaRPr lang="ro-RO" dirty="0"/>
                    </a:p>
                  </a:txBody>
                  <a:tcPr/>
                </a:tc>
                <a:tc>
                  <a:txBody>
                    <a:bodyPr/>
                    <a:lstStyle/>
                    <a:p>
                      <a:r>
                        <a:rPr lang="ro-RO" dirty="0" smtClean="0"/>
                        <a:t>14,28</a:t>
                      </a:r>
                      <a:endParaRPr lang="ro-RO" dirty="0"/>
                    </a:p>
                  </a:txBody>
                  <a:tcPr/>
                </a:tc>
              </a:tr>
              <a:tr h="360388">
                <a:tc>
                  <a:txBody>
                    <a:bodyPr/>
                    <a:lstStyle/>
                    <a:p>
                      <a:r>
                        <a:rPr lang="ro-RO" dirty="0" smtClean="0"/>
                        <a:t>bosniaci</a:t>
                      </a:r>
                      <a:endParaRPr lang="ro-RO"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dirty="0" smtClean="0"/>
                        <a:t>136.087</a:t>
                      </a:r>
                      <a:endParaRPr lang="ro-RO" dirty="0"/>
                    </a:p>
                  </a:txBody>
                  <a:tcPr anchor="ctr"/>
                </a:tc>
                <a:tc>
                  <a:txBody>
                    <a:bodyPr/>
                    <a:lstStyle/>
                    <a:p>
                      <a:r>
                        <a:rPr lang="ro-RO" dirty="0" smtClean="0"/>
                        <a:t>1,82</a:t>
                      </a:r>
                      <a:endParaRPr lang="ro-RO" dirty="0"/>
                    </a:p>
                  </a:txBody>
                  <a:tcPr anchor="ctr"/>
                </a:tc>
                <a:tc>
                  <a:txBody>
                    <a:bodyPr/>
                    <a:lstStyle/>
                    <a:p>
                      <a:r>
                        <a:rPr lang="ro-RO" dirty="0" smtClean="0"/>
                        <a:t>135.670</a:t>
                      </a:r>
                      <a:endParaRPr lang="ro-RO" dirty="0"/>
                    </a:p>
                  </a:txBody>
                  <a:tcPr/>
                </a:tc>
                <a:tc>
                  <a:txBody>
                    <a:bodyPr/>
                    <a:lstStyle/>
                    <a:p>
                      <a:r>
                        <a:rPr lang="ro-RO" dirty="0" smtClean="0"/>
                        <a:t>2,48</a:t>
                      </a:r>
                      <a:endParaRPr lang="ro-RO" dirty="0"/>
                    </a:p>
                  </a:txBody>
                  <a:tcPr/>
                </a:tc>
                <a:tc>
                  <a:txBody>
                    <a:bodyPr/>
                    <a:lstStyle/>
                    <a:p>
                      <a:r>
                        <a:rPr lang="ro-RO" dirty="0" smtClean="0"/>
                        <a:t>417</a:t>
                      </a:r>
                      <a:endParaRPr lang="ro-RO" dirty="0"/>
                    </a:p>
                  </a:txBody>
                  <a:tcPr/>
                </a:tc>
                <a:tc>
                  <a:txBody>
                    <a:bodyPr/>
                    <a:lstStyle/>
                    <a:p>
                      <a:r>
                        <a:rPr lang="ro-RO" dirty="0" smtClean="0"/>
                        <a:t>0,02</a:t>
                      </a:r>
                      <a:endParaRPr lang="ro-RO" dirty="0"/>
                    </a:p>
                  </a:txBody>
                  <a:tcPr/>
                </a:tc>
              </a:tr>
              <a:tr h="360388">
                <a:tc>
                  <a:txBody>
                    <a:bodyPr/>
                    <a:lstStyle/>
                    <a:p>
                      <a:r>
                        <a:rPr lang="ro-RO" dirty="0" smtClean="0"/>
                        <a:t>țigani</a:t>
                      </a:r>
                      <a:endParaRPr lang="ro-RO" dirty="0"/>
                    </a:p>
                  </a:txBody>
                  <a:tcPr/>
                </a:tc>
                <a:tc>
                  <a:txBody>
                    <a:bodyPr/>
                    <a:lstStyle/>
                    <a:p>
                      <a:r>
                        <a:rPr lang="ro-RO" dirty="0" smtClean="0"/>
                        <a:t>108.193</a:t>
                      </a:r>
                      <a:endParaRPr lang="ro-RO" dirty="0"/>
                    </a:p>
                  </a:txBody>
                  <a:tcPr/>
                </a:tc>
                <a:tc>
                  <a:txBody>
                    <a:bodyPr/>
                    <a:lstStyle/>
                    <a:p>
                      <a:r>
                        <a:rPr lang="ro-RO" dirty="0" smtClean="0"/>
                        <a:t>1,44</a:t>
                      </a:r>
                      <a:endParaRPr lang="ro-RO" dirty="0"/>
                    </a:p>
                  </a:txBody>
                  <a:tcPr/>
                </a:tc>
                <a:tc>
                  <a:txBody>
                    <a:bodyPr/>
                    <a:lstStyle/>
                    <a:p>
                      <a:r>
                        <a:rPr lang="ro-RO" dirty="0" smtClean="0"/>
                        <a:t>79.136</a:t>
                      </a:r>
                      <a:endParaRPr lang="ro-RO" dirty="0"/>
                    </a:p>
                  </a:txBody>
                  <a:tcPr/>
                </a:tc>
                <a:tc>
                  <a:txBody>
                    <a:bodyPr/>
                    <a:lstStyle/>
                    <a:p>
                      <a:r>
                        <a:rPr lang="ro-RO" dirty="0" smtClean="0"/>
                        <a:t>1,45</a:t>
                      </a:r>
                      <a:endParaRPr lang="ro-RO" dirty="0"/>
                    </a:p>
                  </a:txBody>
                  <a:tcPr/>
                </a:tc>
                <a:tc>
                  <a:txBody>
                    <a:bodyPr/>
                    <a:lstStyle/>
                    <a:p>
                      <a:r>
                        <a:rPr lang="ro-RO" dirty="0" smtClean="0"/>
                        <a:t>29.057</a:t>
                      </a:r>
                      <a:endParaRPr lang="ro-RO" dirty="0"/>
                    </a:p>
                  </a:txBody>
                  <a:tcPr/>
                </a:tc>
                <a:tc>
                  <a:txBody>
                    <a:bodyPr/>
                    <a:lstStyle/>
                    <a:p>
                      <a:r>
                        <a:rPr lang="ro-RO" dirty="0" smtClean="0"/>
                        <a:t>1,43</a:t>
                      </a:r>
                      <a:endParaRPr lang="ro-RO" dirty="0"/>
                    </a:p>
                  </a:txBody>
                  <a:tcPr/>
                </a:tc>
              </a:tr>
              <a:tr h="360388">
                <a:tc>
                  <a:txBody>
                    <a:bodyPr/>
                    <a:lstStyle/>
                    <a:p>
                      <a:r>
                        <a:rPr lang="ro-RO" dirty="0" err="1" smtClean="0"/>
                        <a:t>yugoslavi</a:t>
                      </a:r>
                      <a:endParaRPr lang="ro-RO"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dirty="0" smtClean="0"/>
                        <a:t>80.721</a:t>
                      </a:r>
                      <a:endParaRPr lang="ro-RO" dirty="0"/>
                    </a:p>
                  </a:txBody>
                  <a:tcPr anchor="ctr"/>
                </a:tc>
                <a:tc>
                  <a:txBody>
                    <a:bodyPr/>
                    <a:lstStyle/>
                    <a:p>
                      <a:r>
                        <a:rPr lang="ro-RO" dirty="0" smtClean="0"/>
                        <a:t>1,08</a:t>
                      </a:r>
                      <a:endParaRPr lang="ro-RO" dirty="0"/>
                    </a:p>
                  </a:txBody>
                  <a:tcPr anchor="ctr"/>
                </a:tc>
                <a:tc>
                  <a:txBody>
                    <a:bodyPr/>
                    <a:lstStyle/>
                    <a:p>
                      <a:r>
                        <a:rPr lang="ro-RO" dirty="0" smtClean="0"/>
                        <a:t>30.840</a:t>
                      </a:r>
                      <a:endParaRPr lang="ro-RO" dirty="0"/>
                    </a:p>
                  </a:txBody>
                  <a:tcPr/>
                </a:tc>
                <a:tc>
                  <a:txBody>
                    <a:bodyPr/>
                    <a:lstStyle/>
                    <a:p>
                      <a:r>
                        <a:rPr lang="ro-RO" dirty="0" smtClean="0"/>
                        <a:t>0,56</a:t>
                      </a:r>
                      <a:endParaRPr lang="ro-RO" dirty="0"/>
                    </a:p>
                  </a:txBody>
                  <a:tcPr/>
                </a:tc>
                <a:tc>
                  <a:txBody>
                    <a:bodyPr/>
                    <a:lstStyle/>
                    <a:p>
                      <a:r>
                        <a:rPr lang="ro-RO" dirty="0" smtClean="0"/>
                        <a:t>49.881</a:t>
                      </a:r>
                      <a:endParaRPr lang="ro-RO" dirty="0"/>
                    </a:p>
                  </a:txBody>
                  <a:tcPr/>
                </a:tc>
                <a:tc>
                  <a:txBody>
                    <a:bodyPr/>
                    <a:lstStyle/>
                    <a:p>
                      <a:r>
                        <a:rPr lang="ro-RO" dirty="0" smtClean="0"/>
                        <a:t>2,45</a:t>
                      </a:r>
                      <a:endParaRPr lang="ro-RO" dirty="0"/>
                    </a:p>
                  </a:txBody>
                  <a:tcPr/>
                </a:tc>
              </a:tr>
              <a:tr h="630678">
                <a:tc>
                  <a:txBody>
                    <a:bodyPr/>
                    <a:lstStyle/>
                    <a:p>
                      <a:r>
                        <a:rPr lang="ro-RO" dirty="0" smtClean="0"/>
                        <a:t>croați</a:t>
                      </a:r>
                      <a:endParaRPr lang="ro-RO"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sz="1800" dirty="0" smtClean="0"/>
                        <a:t>70.602</a:t>
                      </a:r>
                      <a:endParaRPr lang="ro-RO" sz="1800" dirty="0"/>
                    </a:p>
                  </a:txBody>
                  <a:tcPr anchor="ctr"/>
                </a:tc>
                <a:tc>
                  <a:txBody>
                    <a:bodyPr/>
                    <a:lstStyle/>
                    <a:p>
                      <a:r>
                        <a:rPr lang="ro-RO" sz="1800" dirty="0" smtClean="0"/>
                        <a:t>0,94</a:t>
                      </a:r>
                      <a:endParaRPr lang="ro-RO" sz="1800" dirty="0"/>
                    </a:p>
                  </a:txBody>
                  <a:tcPr anchor="ctr"/>
                </a:tc>
                <a:tc>
                  <a:txBody>
                    <a:bodyPr/>
                    <a:lstStyle/>
                    <a:p>
                      <a:r>
                        <a:rPr lang="ro-RO" sz="1800" dirty="0" smtClean="0"/>
                        <a:t>14.056</a:t>
                      </a:r>
                      <a:endParaRPr lang="ro-RO" sz="1800" dirty="0"/>
                    </a:p>
                  </a:txBody>
                  <a:tcPr/>
                </a:tc>
                <a:tc>
                  <a:txBody>
                    <a:bodyPr/>
                    <a:lstStyle/>
                    <a:p>
                      <a:r>
                        <a:rPr lang="ro-RO" sz="1800" dirty="0" smtClean="0"/>
                        <a:t>0,26</a:t>
                      </a:r>
                      <a:endParaRPr lang="ro-RO" sz="1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sz="1800" dirty="0" smtClean="0"/>
                        <a:t>56.546</a:t>
                      </a:r>
                    </a:p>
                    <a:p>
                      <a:endParaRPr lang="ro-RO" sz="1800" dirty="0"/>
                    </a:p>
                  </a:txBody>
                  <a:tcPr anchor="ctr"/>
                </a:tc>
                <a:tc>
                  <a:txBody>
                    <a:bodyPr/>
                    <a:lstStyle/>
                    <a:p>
                      <a:r>
                        <a:rPr lang="ro-RO" sz="1800" dirty="0" smtClean="0"/>
                        <a:t>2,76</a:t>
                      </a:r>
                      <a:endParaRPr lang="ro-RO" sz="1800" dirty="0"/>
                    </a:p>
                  </a:txBody>
                  <a:tcPr anchor="ctr"/>
                </a:tc>
              </a:tr>
              <a:tr h="630678">
                <a:tc>
                  <a:txBody>
                    <a:bodyPr/>
                    <a:lstStyle/>
                    <a:p>
                      <a:r>
                        <a:rPr lang="ro-RO" dirty="0" smtClean="0"/>
                        <a:t>muntenegreni</a:t>
                      </a:r>
                      <a:endParaRPr lang="ro-RO"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dirty="0" smtClean="0"/>
                        <a:t>69.049</a:t>
                      </a:r>
                      <a:endParaRPr lang="ro-RO" dirty="0"/>
                    </a:p>
                  </a:txBody>
                  <a:tcPr anchor="ctr"/>
                </a:tc>
                <a:tc>
                  <a:txBody>
                    <a:bodyPr/>
                    <a:lstStyle/>
                    <a:p>
                      <a:r>
                        <a:rPr lang="ro-RO" dirty="0" smtClean="0"/>
                        <a:t>0,92</a:t>
                      </a:r>
                      <a:endParaRPr lang="ro-RO" dirty="0"/>
                    </a:p>
                  </a:txBody>
                  <a:tcPr anchor="ctr"/>
                </a:tc>
                <a:tc>
                  <a:txBody>
                    <a:bodyPr/>
                    <a:lstStyle/>
                    <a:p>
                      <a:r>
                        <a:rPr lang="ro-RO" dirty="0" smtClean="0"/>
                        <a:t>33.536</a:t>
                      </a:r>
                      <a:endParaRPr lang="ro-RO" dirty="0"/>
                    </a:p>
                  </a:txBody>
                  <a:tcPr/>
                </a:tc>
                <a:tc>
                  <a:txBody>
                    <a:bodyPr/>
                    <a:lstStyle/>
                    <a:p>
                      <a:r>
                        <a:rPr lang="ro-RO" dirty="0" smtClean="0"/>
                        <a:t>0,61</a:t>
                      </a:r>
                      <a:endParaRPr lang="ro-RO" dirty="0"/>
                    </a:p>
                  </a:txBody>
                  <a:tcPr/>
                </a:tc>
                <a:tc>
                  <a:txBody>
                    <a:bodyPr/>
                    <a:lstStyle/>
                    <a:p>
                      <a:r>
                        <a:rPr lang="ro-RO" dirty="0" smtClean="0"/>
                        <a:t>35.513</a:t>
                      </a:r>
                      <a:endParaRPr lang="ro-RO" dirty="0"/>
                    </a:p>
                  </a:txBody>
                  <a:tcPr/>
                </a:tc>
                <a:tc>
                  <a:txBody>
                    <a:bodyPr/>
                    <a:lstStyle/>
                    <a:p>
                      <a:r>
                        <a:rPr lang="ro-RO" dirty="0" smtClean="0"/>
                        <a:t>1,75</a:t>
                      </a:r>
                      <a:endParaRPr lang="ro-RO" dirty="0"/>
                    </a:p>
                  </a:txBody>
                  <a:tcPr/>
                </a:tc>
              </a:tr>
              <a:tr h="360388">
                <a:tc>
                  <a:txBody>
                    <a:bodyPr/>
                    <a:lstStyle/>
                    <a:p>
                      <a:r>
                        <a:rPr lang="ro-RO" dirty="0" smtClean="0"/>
                        <a:t>albanezi</a:t>
                      </a:r>
                      <a:endParaRPr lang="ro-RO"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dirty="0" smtClean="0"/>
                        <a:t>61.647</a:t>
                      </a:r>
                      <a:endParaRPr lang="ro-RO" dirty="0"/>
                    </a:p>
                  </a:txBody>
                  <a:tcPr anchor="ctr"/>
                </a:tc>
                <a:tc>
                  <a:txBody>
                    <a:bodyPr/>
                    <a:lstStyle/>
                    <a:p>
                      <a:r>
                        <a:rPr lang="ro-RO" dirty="0" smtClean="0"/>
                        <a:t>0,82</a:t>
                      </a:r>
                      <a:endParaRPr lang="ro-RO" dirty="0"/>
                    </a:p>
                  </a:txBody>
                  <a:tcPr anchor="ctr"/>
                </a:tc>
                <a:tc>
                  <a:txBody>
                    <a:bodyPr/>
                    <a:lstStyle/>
                    <a:p>
                      <a:r>
                        <a:rPr lang="ro-RO" dirty="0" smtClean="0"/>
                        <a:t>59.952</a:t>
                      </a:r>
                      <a:endParaRPr lang="ro-RO" dirty="0"/>
                    </a:p>
                  </a:txBody>
                  <a:tcPr/>
                </a:tc>
                <a:tc>
                  <a:txBody>
                    <a:bodyPr/>
                    <a:lstStyle/>
                    <a:p>
                      <a:r>
                        <a:rPr lang="ro-RO" dirty="0" smtClean="0"/>
                        <a:t>1,</a:t>
                      </a:r>
                      <a:r>
                        <a:rPr lang="ro-RO" dirty="0" err="1" smtClean="0"/>
                        <a:t>1</a:t>
                      </a:r>
                      <a:endParaRPr lang="ro-RO"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dirty="0" smtClean="0"/>
                        <a:t>1.695</a:t>
                      </a:r>
                      <a:endParaRPr lang="ro-RO" dirty="0"/>
                    </a:p>
                  </a:txBody>
                  <a:tcPr anchor="ctr"/>
                </a:tc>
                <a:tc>
                  <a:txBody>
                    <a:bodyPr/>
                    <a:lstStyle/>
                    <a:p>
                      <a:r>
                        <a:rPr lang="ro-RO" dirty="0" smtClean="0"/>
                        <a:t>0.08</a:t>
                      </a:r>
                      <a:endParaRPr lang="ro-RO" dirty="0"/>
                    </a:p>
                  </a:txBody>
                  <a:tcPr anchor="ctr"/>
                </a:tc>
              </a:tr>
              <a:tr h="360388">
                <a:tc>
                  <a:txBody>
                    <a:bodyPr/>
                    <a:lstStyle/>
                    <a:p>
                      <a:r>
                        <a:rPr lang="ro-RO" dirty="0" smtClean="0"/>
                        <a:t>vlahi</a:t>
                      </a:r>
                      <a:endParaRPr lang="ro-RO"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dirty="0" smtClean="0"/>
                        <a:t>40.054</a:t>
                      </a:r>
                      <a:endParaRPr lang="ro-RO" dirty="0"/>
                    </a:p>
                  </a:txBody>
                  <a:tcPr anchor="ctr"/>
                </a:tc>
                <a:tc>
                  <a:txBody>
                    <a:bodyPr/>
                    <a:lstStyle/>
                    <a:p>
                      <a:r>
                        <a:rPr lang="ro-RO" dirty="0" smtClean="0"/>
                        <a:t>0,53</a:t>
                      </a:r>
                      <a:endParaRPr lang="ro-RO" dirty="0"/>
                    </a:p>
                  </a:txBody>
                  <a:tcPr anchor="ctr"/>
                </a:tc>
                <a:tc>
                  <a:txBody>
                    <a:bodyPr/>
                    <a:lstStyle/>
                    <a:p>
                      <a:r>
                        <a:rPr lang="ro-RO" dirty="0" smtClean="0"/>
                        <a:t>39.953</a:t>
                      </a:r>
                      <a:endParaRPr lang="ro-RO" dirty="0"/>
                    </a:p>
                  </a:txBody>
                  <a:tcPr/>
                </a:tc>
                <a:tc>
                  <a:txBody>
                    <a:bodyPr/>
                    <a:lstStyle/>
                    <a:p>
                      <a:r>
                        <a:rPr lang="ro-RO" dirty="0" smtClean="0"/>
                        <a:t>0,73</a:t>
                      </a:r>
                      <a:endParaRPr lang="ro-RO" dirty="0"/>
                    </a:p>
                  </a:txBody>
                  <a:tcPr/>
                </a:tc>
                <a:tc>
                  <a:txBody>
                    <a:bodyPr/>
                    <a:lstStyle/>
                    <a:p>
                      <a:r>
                        <a:rPr lang="ro-RO" dirty="0" smtClean="0"/>
                        <a:t>101</a:t>
                      </a:r>
                      <a:endParaRPr lang="ro-RO" dirty="0"/>
                    </a:p>
                  </a:txBody>
                  <a:tcPr/>
                </a:tc>
                <a:tc>
                  <a:txBody>
                    <a:bodyPr/>
                    <a:lstStyle/>
                    <a:p>
                      <a:r>
                        <a:rPr lang="ro-RO" dirty="0" smtClean="0"/>
                        <a:t>0,005</a:t>
                      </a:r>
                      <a:endParaRPr lang="ro-RO" dirty="0"/>
                    </a:p>
                  </a:txBody>
                  <a:tcPr/>
                </a:tc>
              </a:tr>
              <a:tr h="360388">
                <a:tc>
                  <a:txBody>
                    <a:bodyPr/>
                    <a:lstStyle/>
                    <a:p>
                      <a:r>
                        <a:rPr lang="ro-RO" dirty="0" smtClean="0"/>
                        <a:t>rumâni</a:t>
                      </a:r>
                      <a:endParaRPr lang="ro-RO"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dirty="0" smtClean="0"/>
                        <a:t>34.576</a:t>
                      </a:r>
                      <a:endParaRPr lang="ro-RO" dirty="0"/>
                    </a:p>
                  </a:txBody>
                  <a:tcPr anchor="ctr"/>
                </a:tc>
                <a:tc>
                  <a:txBody>
                    <a:bodyPr/>
                    <a:lstStyle/>
                    <a:p>
                      <a:r>
                        <a:rPr lang="ro-RO" dirty="0" smtClean="0"/>
                        <a:t>0,46</a:t>
                      </a:r>
                      <a:endParaRPr lang="ro-RO" dirty="0"/>
                    </a:p>
                  </a:txBody>
                  <a:tcPr anchor="ctr"/>
                </a:tc>
                <a:tc>
                  <a:txBody>
                    <a:bodyPr/>
                    <a:lstStyle/>
                    <a:p>
                      <a:r>
                        <a:rPr lang="ro-RO" dirty="0" smtClean="0"/>
                        <a:t>4.157</a:t>
                      </a:r>
                      <a:endParaRPr lang="ro-RO" dirty="0"/>
                    </a:p>
                  </a:txBody>
                  <a:tcPr/>
                </a:tc>
                <a:tc>
                  <a:txBody>
                    <a:bodyPr/>
                    <a:lstStyle/>
                    <a:p>
                      <a:r>
                        <a:rPr lang="ro-RO" dirty="0" smtClean="0"/>
                        <a:t>0,08</a:t>
                      </a:r>
                      <a:endParaRPr lang="ro-RO" dirty="0"/>
                    </a:p>
                  </a:txBody>
                  <a:tcPr/>
                </a:tc>
                <a:tc>
                  <a:txBody>
                    <a:bodyPr/>
                    <a:lstStyle/>
                    <a:p>
                      <a:r>
                        <a:rPr lang="ro-RO" dirty="0" smtClean="0"/>
                        <a:t>30.419</a:t>
                      </a:r>
                      <a:endParaRPr lang="ro-RO" dirty="0"/>
                    </a:p>
                  </a:txBody>
                  <a:tcPr/>
                </a:tc>
                <a:tc>
                  <a:txBody>
                    <a:bodyPr/>
                    <a:lstStyle/>
                    <a:p>
                      <a:r>
                        <a:rPr lang="ro-RO" dirty="0" smtClean="0"/>
                        <a:t>1,5</a:t>
                      </a:r>
                      <a:endParaRPr lang="ro-RO" dirty="0"/>
                    </a:p>
                  </a:txBody>
                  <a:tcPr/>
                </a:tc>
              </a:tr>
              <a:tr h="1171259">
                <a:tc>
                  <a:txBody>
                    <a:bodyPr/>
                    <a:lstStyle/>
                    <a:p>
                      <a:r>
                        <a:rPr lang="ro-RO" dirty="0" smtClean="0">
                          <a:solidFill>
                            <a:srgbClr val="FF0000"/>
                          </a:solidFill>
                        </a:rPr>
                        <a:t>Total rumâni</a:t>
                      </a:r>
                      <a:r>
                        <a:rPr lang="ro-RO" baseline="0" dirty="0" smtClean="0">
                          <a:solidFill>
                            <a:srgbClr val="FF0000"/>
                          </a:solidFill>
                        </a:rPr>
                        <a:t> + vlahi</a:t>
                      </a:r>
                      <a:endParaRPr lang="ro-RO" dirty="0">
                        <a:solidFill>
                          <a:srgbClr val="FF0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dirty="0" smtClean="0">
                          <a:solidFill>
                            <a:srgbClr val="FF0000"/>
                          </a:solidFill>
                        </a:rPr>
                        <a:t>74.630</a:t>
                      </a:r>
                      <a:endParaRPr lang="ro-RO" dirty="0">
                        <a:solidFill>
                          <a:srgbClr val="FF0000"/>
                        </a:solidFill>
                      </a:endParaRPr>
                    </a:p>
                  </a:txBody>
                  <a:tcPr anchor="ctr"/>
                </a:tc>
                <a:tc>
                  <a:txBody>
                    <a:bodyPr/>
                    <a:lstStyle/>
                    <a:p>
                      <a:r>
                        <a:rPr lang="ro-RO" dirty="0" smtClean="0">
                          <a:solidFill>
                            <a:srgbClr val="FF0000"/>
                          </a:solidFill>
                        </a:rPr>
                        <a:t>0,99 (a V-a  minoritate)</a:t>
                      </a:r>
                      <a:endParaRPr lang="ro-RO" dirty="0">
                        <a:solidFill>
                          <a:srgbClr val="FF0000"/>
                        </a:solidFill>
                      </a:endParaRPr>
                    </a:p>
                  </a:txBody>
                  <a:tcPr anchor="ctr"/>
                </a:tc>
                <a:tc>
                  <a:txBody>
                    <a:bodyPr/>
                    <a:lstStyle/>
                    <a:p>
                      <a:r>
                        <a:rPr lang="ro-RO" dirty="0" smtClean="0">
                          <a:solidFill>
                            <a:srgbClr val="FF0000"/>
                          </a:solidFill>
                        </a:rPr>
                        <a:t>44.110</a:t>
                      </a:r>
                      <a:endParaRPr lang="ro-RO" dirty="0">
                        <a:solidFill>
                          <a:srgbClr val="FF0000"/>
                        </a:solidFill>
                      </a:endParaRPr>
                    </a:p>
                  </a:txBody>
                  <a:tcPr/>
                </a:tc>
                <a:tc>
                  <a:txBody>
                    <a:bodyPr/>
                    <a:lstStyle/>
                    <a:p>
                      <a:r>
                        <a:rPr lang="ro-RO" dirty="0" smtClean="0">
                          <a:solidFill>
                            <a:srgbClr val="FF0000"/>
                          </a:solidFill>
                        </a:rPr>
                        <a:t>0,81</a:t>
                      </a:r>
                      <a:endParaRPr lang="ro-RO" dirty="0">
                        <a:solidFill>
                          <a:srgbClr val="FF0000"/>
                        </a:solidFill>
                      </a:endParaRPr>
                    </a:p>
                  </a:txBody>
                  <a:tcPr/>
                </a:tc>
                <a:tc>
                  <a:txBody>
                    <a:bodyPr/>
                    <a:lstStyle/>
                    <a:p>
                      <a:r>
                        <a:rPr lang="ro-RO" dirty="0" smtClean="0">
                          <a:solidFill>
                            <a:srgbClr val="FF0000"/>
                          </a:solidFill>
                        </a:rPr>
                        <a:t>30.520</a:t>
                      </a:r>
                      <a:endParaRPr lang="ro-RO" dirty="0">
                        <a:solidFill>
                          <a:srgbClr val="FF0000"/>
                        </a:solidFill>
                      </a:endParaRPr>
                    </a:p>
                  </a:txBody>
                  <a:tcPr/>
                </a:tc>
                <a:tc>
                  <a:txBody>
                    <a:bodyPr/>
                    <a:lstStyle/>
                    <a:p>
                      <a:r>
                        <a:rPr lang="ro-RO" dirty="0" smtClean="0">
                          <a:solidFill>
                            <a:srgbClr val="FF0000"/>
                          </a:solidFill>
                        </a:rPr>
                        <a:t>1,505 (a V-a minoritate)</a:t>
                      </a:r>
                      <a:endParaRPr lang="ro-RO" dirty="0">
                        <a:solidFill>
                          <a:srgbClr val="FF0000"/>
                        </a:solidFill>
                      </a:endParaRPr>
                    </a:p>
                  </a:txBody>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leggis\Desktop\800px-Vojvodina_ethnic2002-ro.png"/>
          <p:cNvPicPr>
            <a:picLocks noChangeAspect="1" noChangeArrowheads="1"/>
          </p:cNvPicPr>
          <p:nvPr/>
        </p:nvPicPr>
        <p:blipFill>
          <a:blip r:embed="rId2" cstate="print"/>
          <a:srcRect/>
          <a:stretch>
            <a:fillRect/>
          </a:stretch>
        </p:blipFill>
        <p:spPr bwMode="auto">
          <a:xfrm>
            <a:off x="762000" y="681037"/>
            <a:ext cx="7620000" cy="5495925"/>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leggis\Desktop\Census_2002_Serbia,_ethnic_map_(by_localities).png"/>
          <p:cNvPicPr>
            <a:picLocks noGrp="1" noChangeAspect="1" noChangeArrowheads="1"/>
          </p:cNvPicPr>
          <p:nvPr>
            <p:ph idx="1"/>
          </p:nvPr>
        </p:nvPicPr>
        <p:blipFill>
          <a:blip r:embed="rId2" cstate="print"/>
          <a:srcRect/>
          <a:stretch>
            <a:fillRect/>
          </a:stretch>
        </p:blipFill>
        <p:spPr bwMode="auto">
          <a:xfrm>
            <a:off x="2267744" y="476250"/>
            <a:ext cx="4990138" cy="6049094"/>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leggis\Desktop\1.jpg"/>
          <p:cNvPicPr>
            <a:picLocks noChangeAspect="1" noChangeArrowheads="1"/>
          </p:cNvPicPr>
          <p:nvPr/>
        </p:nvPicPr>
        <p:blipFill>
          <a:blip r:embed="rId2" cstate="print"/>
          <a:srcRect/>
          <a:stretch>
            <a:fillRect/>
          </a:stretch>
        </p:blipFill>
        <p:spPr bwMode="auto">
          <a:xfrm>
            <a:off x="655637" y="116632"/>
            <a:ext cx="6976339" cy="6552728"/>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a:xfrm>
            <a:off x="457200" y="274638"/>
            <a:ext cx="8229600" cy="850106"/>
          </a:xfrm>
        </p:spPr>
        <p:txBody>
          <a:bodyPr>
            <a:normAutofit fontScale="90000"/>
          </a:bodyPr>
          <a:lstStyle/>
          <a:p>
            <a:r>
              <a:rPr lang="ro-RO" dirty="0" smtClean="0">
                <a:solidFill>
                  <a:schemeClr val="tx1"/>
                </a:solidFill>
              </a:rPr>
              <a:t>Diferențe între </a:t>
            </a:r>
            <a:r>
              <a:rPr lang="ro-RO" dirty="0" err="1" smtClean="0">
                <a:solidFill>
                  <a:schemeClr val="tx1"/>
                </a:solidFill>
              </a:rPr>
              <a:t>Voievodina</a:t>
            </a:r>
            <a:r>
              <a:rPr lang="ro-RO" dirty="0" smtClean="0">
                <a:solidFill>
                  <a:schemeClr val="tx1"/>
                </a:solidFill>
              </a:rPr>
              <a:t> și Timoc</a:t>
            </a:r>
            <a:endParaRPr lang="ro-RO" dirty="0">
              <a:solidFill>
                <a:schemeClr val="tx1"/>
              </a:solidFill>
            </a:endParaRPr>
          </a:p>
        </p:txBody>
      </p:sp>
      <p:sp>
        <p:nvSpPr>
          <p:cNvPr id="3" name="Substituent conținut 2"/>
          <p:cNvSpPr>
            <a:spLocks noGrp="1"/>
          </p:cNvSpPr>
          <p:nvPr>
            <p:ph idx="1"/>
          </p:nvPr>
        </p:nvSpPr>
        <p:spPr>
          <a:xfrm>
            <a:off x="457200" y="1196752"/>
            <a:ext cx="8229600" cy="5256584"/>
          </a:xfrm>
        </p:spPr>
        <p:txBody>
          <a:bodyPr>
            <a:normAutofit fontScale="77500" lnSpcReduction="20000"/>
          </a:bodyPr>
          <a:lstStyle/>
          <a:p>
            <a:pPr algn="just"/>
            <a:r>
              <a:rPr lang="ro-RO" dirty="0" smtClean="0">
                <a:latin typeface="Calibri" pitchFamily="34" charset="0"/>
              </a:rPr>
              <a:t>În prezent rumânii (Voivodina) și vlahii (Timoc) nu sunt considerați aceeași minoritate națională deși sunt vorbitorii aceleiași limbi si au aceleași obiceiuri. </a:t>
            </a:r>
          </a:p>
          <a:p>
            <a:pPr algn="just"/>
            <a:r>
              <a:rPr lang="ro-RO" dirty="0" smtClean="0"/>
              <a:t>Recunoașterea minorității române din Voivodina în 2007 le dă acestora dreptul de a se constitui in organisme cu valoare politică care să le apere interesele. </a:t>
            </a:r>
          </a:p>
          <a:p>
            <a:pPr algn="just"/>
            <a:r>
              <a:rPr lang="ro-RO" dirty="0" smtClean="0">
                <a:latin typeface="Calibri" pitchFamily="34" charset="0"/>
              </a:rPr>
              <a:t>Românii din Timoc/vlahii nu sunt recunoscuți ca minoritate națională ci doar ca grup etnic (nu au drepturi politice și culturale în limba maternă)</a:t>
            </a:r>
          </a:p>
          <a:p>
            <a:pPr algn="just"/>
            <a:r>
              <a:rPr lang="ro-RO" dirty="0" smtClean="0"/>
              <a:t>În </a:t>
            </a:r>
            <a:r>
              <a:rPr lang="ro-RO" dirty="0" err="1" smtClean="0"/>
              <a:t>Voievodina</a:t>
            </a:r>
            <a:r>
              <a:rPr lang="ro-RO" dirty="0" smtClean="0"/>
              <a:t> limba oficială este sârba și </a:t>
            </a:r>
            <a:r>
              <a:rPr lang="vi-VN" dirty="0" smtClean="0"/>
              <a:t>sunt </a:t>
            </a:r>
            <a:r>
              <a:rPr lang="ro-RO" dirty="0" smtClean="0">
                <a:latin typeface="Calibri" pitchFamily="34" charset="0"/>
              </a:rPr>
              <a:t>recunoscute </a:t>
            </a:r>
            <a:r>
              <a:rPr lang="vi-VN" dirty="0" smtClean="0"/>
              <a:t>limbile</a:t>
            </a:r>
            <a:r>
              <a:rPr lang="ro-RO" dirty="0" smtClean="0">
                <a:latin typeface="Calibri" pitchFamily="34" charset="0"/>
              </a:rPr>
              <a:t> minorităților naționale</a:t>
            </a:r>
            <a:r>
              <a:rPr lang="vi-VN" dirty="0" smtClean="0"/>
              <a:t>: maghiară, croat</a:t>
            </a:r>
            <a:r>
              <a:rPr lang="ro-RO" dirty="0" smtClean="0">
                <a:latin typeface="Calibri" pitchFamily="34" charset="0"/>
              </a:rPr>
              <a:t>a, </a:t>
            </a:r>
            <a:r>
              <a:rPr lang="vi-VN" dirty="0" smtClean="0"/>
              <a:t>slovacă, română, ruteană</a:t>
            </a:r>
            <a:endParaRPr lang="ro-RO" dirty="0" smtClean="0"/>
          </a:p>
          <a:p>
            <a:pPr algn="just"/>
            <a:r>
              <a:rPr lang="vi-VN" dirty="0" smtClean="0"/>
              <a:t> </a:t>
            </a:r>
            <a:r>
              <a:rPr lang="ro-RO" dirty="0" smtClean="0"/>
              <a:t>În Timoc au fost instalați majoritatea refugiaților sârbi din fostele state ale </a:t>
            </a:r>
            <a:r>
              <a:rPr lang="ro-RO" dirty="0" err="1" smtClean="0"/>
              <a:t>Yugoslaviei</a:t>
            </a:r>
            <a:r>
              <a:rPr lang="ro-RO" dirty="0" smtClean="0"/>
              <a:t>, în special în comunitățile vorbitoare de limbă română (tranziția nou-veniților fiind mai ușoară decât în cazul altor minorități </a:t>
            </a:r>
            <a:r>
              <a:rPr lang="ro-RO" dirty="0" err="1" smtClean="0"/>
              <a:t>ex-yugoslave</a:t>
            </a:r>
            <a:r>
              <a:rPr lang="ro-RO" dirty="0" smtClean="0"/>
              <a:t>). Acest fapt a modificat însă structura etnică a provinciei.</a:t>
            </a:r>
          </a:p>
          <a:p>
            <a:pPr algn="just"/>
            <a:r>
              <a:rPr lang="ro-RO" dirty="0" smtClean="0">
                <a:latin typeface="Calibri" pitchFamily="34" charset="0"/>
              </a:rPr>
              <a:t>Vlahii reprezintă a 8-a minoritate etnică a Serbiei, iar rumânii a 9-a, dacă ar constitui o singură minoritate ar constitui a </a:t>
            </a:r>
            <a:r>
              <a:rPr lang="ro-RO" b="1" dirty="0" smtClean="0">
                <a:latin typeface="Calibri" pitchFamily="34" charset="0"/>
              </a:rPr>
              <a:t>5-a minoritate </a:t>
            </a:r>
            <a:r>
              <a:rPr lang="ro-RO" dirty="0" smtClean="0">
                <a:latin typeface="Calibri" pitchFamily="34" charset="0"/>
              </a:rPr>
              <a:t>a acesteia, depășindu-i pe croați, muntenegreni, etc.</a:t>
            </a:r>
          </a:p>
          <a:p>
            <a:pPr algn="just"/>
            <a:endParaRPr lang="ro-RO" dirty="0" smtClean="0">
              <a:latin typeface="Calibri" pitchFamily="34" charset="0"/>
            </a:endParaRPr>
          </a:p>
          <a:p>
            <a:pPr algn="just"/>
            <a:endParaRPr lang="ro-RO" dirty="0">
              <a:latin typeface="Calibri"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a:xfrm>
            <a:off x="395536" y="476672"/>
            <a:ext cx="8291264" cy="1368152"/>
          </a:xfrm>
        </p:spPr>
        <p:txBody>
          <a:bodyPr>
            <a:normAutofit fontScale="90000"/>
          </a:bodyPr>
          <a:lstStyle/>
          <a:p>
            <a:pPr algn="ctr"/>
            <a:r>
              <a:rPr lang="ro-RO" b="1" dirty="0" smtClean="0">
                <a:solidFill>
                  <a:schemeClr val="tx1"/>
                </a:solidFill>
              </a:rPr>
              <a:t/>
            </a:r>
            <a:br>
              <a:rPr lang="ro-RO" b="1" dirty="0" smtClean="0">
                <a:solidFill>
                  <a:schemeClr val="tx1"/>
                </a:solidFill>
              </a:rPr>
            </a:br>
            <a:r>
              <a:rPr lang="ro-RO" b="1" dirty="0" smtClean="0">
                <a:solidFill>
                  <a:schemeClr val="tx1"/>
                </a:solidFill>
              </a:rPr>
              <a:t/>
            </a:r>
            <a:br>
              <a:rPr lang="ro-RO" b="1" dirty="0" smtClean="0">
                <a:solidFill>
                  <a:schemeClr val="tx1"/>
                </a:solidFill>
              </a:rPr>
            </a:br>
            <a:r>
              <a:rPr lang="ro-RO" b="1" dirty="0" smtClean="0">
                <a:solidFill>
                  <a:schemeClr val="tx1"/>
                </a:solidFill>
              </a:rPr>
              <a:t/>
            </a:r>
            <a:br>
              <a:rPr lang="ro-RO" b="1" dirty="0" smtClean="0">
                <a:solidFill>
                  <a:schemeClr val="tx1"/>
                </a:solidFill>
              </a:rPr>
            </a:br>
            <a:r>
              <a:rPr lang="en-US" b="1" dirty="0" err="1" smtClean="0">
                <a:solidFill>
                  <a:schemeClr val="tx1"/>
                </a:solidFill>
              </a:rPr>
              <a:t>Reprezentarea</a:t>
            </a:r>
            <a:r>
              <a:rPr lang="en-US" b="1" dirty="0" smtClean="0">
                <a:solidFill>
                  <a:schemeClr val="tx1"/>
                </a:solidFill>
              </a:rPr>
              <a:t> </a:t>
            </a:r>
            <a:r>
              <a:rPr lang="en-US" b="1" dirty="0" err="1" smtClean="0">
                <a:solidFill>
                  <a:schemeClr val="tx1"/>
                </a:solidFill>
              </a:rPr>
              <a:t>minorităţilor</a:t>
            </a:r>
            <a:r>
              <a:rPr lang="ro-RO" b="1" dirty="0" smtClean="0">
                <a:solidFill>
                  <a:schemeClr val="tx1"/>
                </a:solidFill>
              </a:rPr>
              <a:t> în Timoc</a:t>
            </a:r>
            <a:r>
              <a:rPr lang="ro-RO" dirty="0" smtClean="0"/>
              <a:t/>
            </a:r>
            <a:br>
              <a:rPr lang="ro-RO" dirty="0" smtClean="0"/>
            </a:br>
            <a:endParaRPr lang="ro-RO" dirty="0"/>
          </a:p>
        </p:txBody>
      </p:sp>
      <p:sp>
        <p:nvSpPr>
          <p:cNvPr id="3" name="Substituent conținut 2"/>
          <p:cNvSpPr>
            <a:spLocks noGrp="1"/>
          </p:cNvSpPr>
          <p:nvPr>
            <p:ph idx="1"/>
          </p:nvPr>
        </p:nvSpPr>
        <p:spPr>
          <a:xfrm>
            <a:off x="457200" y="1484784"/>
            <a:ext cx="8229600" cy="4839816"/>
          </a:xfrm>
        </p:spPr>
        <p:txBody>
          <a:bodyPr>
            <a:normAutofit fontScale="85000" lnSpcReduction="10000"/>
          </a:bodyPr>
          <a:lstStyle/>
          <a:p>
            <a:pPr algn="just"/>
            <a:r>
              <a:rPr lang="en-US" dirty="0" err="1" smtClean="0"/>
              <a:t>Reprezentanții</a:t>
            </a:r>
            <a:r>
              <a:rPr lang="en-US" dirty="0" smtClean="0"/>
              <a:t> </a:t>
            </a:r>
            <a:r>
              <a:rPr lang="en-US" dirty="0" err="1" smtClean="0"/>
              <a:t>comunităţii</a:t>
            </a:r>
            <a:r>
              <a:rPr lang="en-US" dirty="0" smtClean="0"/>
              <a:t> </a:t>
            </a:r>
            <a:r>
              <a:rPr lang="en-US" dirty="0" err="1" smtClean="0"/>
              <a:t>vlahe</a:t>
            </a:r>
            <a:r>
              <a:rPr lang="en-US" dirty="0" smtClean="0"/>
              <a:t> </a:t>
            </a:r>
            <a:r>
              <a:rPr lang="en-US" dirty="0" err="1" smtClean="0"/>
              <a:t>vorbitoare</a:t>
            </a:r>
            <a:r>
              <a:rPr lang="en-US" dirty="0" smtClean="0"/>
              <a:t> de </a:t>
            </a:r>
            <a:r>
              <a:rPr lang="en-US" dirty="0" err="1" smtClean="0"/>
              <a:t>limba</a:t>
            </a:r>
            <a:r>
              <a:rPr lang="en-US" dirty="0" smtClean="0"/>
              <a:t> </a:t>
            </a:r>
            <a:r>
              <a:rPr lang="en-US" dirty="0" err="1" smtClean="0"/>
              <a:t>română</a:t>
            </a:r>
            <a:r>
              <a:rPr lang="en-US" dirty="0" smtClean="0"/>
              <a:t> </a:t>
            </a:r>
            <a:r>
              <a:rPr lang="en-US" dirty="0" err="1" smtClean="0"/>
              <a:t>susțin</a:t>
            </a:r>
            <a:r>
              <a:rPr lang="en-US" dirty="0" smtClean="0"/>
              <a:t> </a:t>
            </a:r>
            <a:r>
              <a:rPr lang="en-US" dirty="0" err="1" smtClean="0"/>
              <a:t>originea</a:t>
            </a:r>
            <a:r>
              <a:rPr lang="en-US" dirty="0" smtClean="0"/>
              <a:t> </a:t>
            </a:r>
            <a:r>
              <a:rPr lang="en-US" dirty="0" err="1" smtClean="0"/>
              <a:t>lor</a:t>
            </a:r>
            <a:r>
              <a:rPr lang="en-US" dirty="0" smtClean="0"/>
              <a:t> </a:t>
            </a:r>
            <a:r>
              <a:rPr lang="en-US" dirty="0" err="1" smtClean="0"/>
              <a:t>română</a:t>
            </a:r>
            <a:r>
              <a:rPr lang="en-US" dirty="0" smtClean="0"/>
              <a:t>, </a:t>
            </a:r>
            <a:r>
              <a:rPr lang="en-US" dirty="0" err="1" smtClean="0"/>
              <a:t>însă</a:t>
            </a:r>
            <a:r>
              <a:rPr lang="en-US" dirty="0" smtClean="0"/>
              <a:t> </a:t>
            </a:r>
            <a:r>
              <a:rPr lang="en-US" dirty="0" err="1" smtClean="0"/>
              <a:t>consiliile</a:t>
            </a:r>
            <a:r>
              <a:rPr lang="en-US" dirty="0" smtClean="0"/>
              <a:t> </a:t>
            </a:r>
            <a:r>
              <a:rPr lang="en-US" dirty="0" err="1" smtClean="0"/>
              <a:t>înfiinţate</a:t>
            </a:r>
            <a:r>
              <a:rPr lang="en-US" dirty="0" smtClean="0"/>
              <a:t> </a:t>
            </a:r>
            <a:r>
              <a:rPr lang="en-US" dirty="0" err="1" smtClean="0"/>
              <a:t>pentru</a:t>
            </a:r>
            <a:r>
              <a:rPr lang="en-US" dirty="0" smtClean="0"/>
              <a:t> </a:t>
            </a:r>
            <a:r>
              <a:rPr lang="en-US" dirty="0" err="1" smtClean="0"/>
              <a:t>reprezentarea</a:t>
            </a:r>
            <a:r>
              <a:rPr lang="en-US" dirty="0" smtClean="0"/>
              <a:t> </a:t>
            </a:r>
            <a:r>
              <a:rPr lang="en-US" dirty="0" err="1" smtClean="0"/>
              <a:t>minorităţilor</a:t>
            </a:r>
            <a:r>
              <a:rPr lang="en-US" dirty="0" smtClean="0"/>
              <a:t> au </a:t>
            </a:r>
            <a:r>
              <a:rPr lang="en-US" dirty="0" err="1" smtClean="0"/>
              <a:t>fost</a:t>
            </a:r>
            <a:r>
              <a:rPr lang="en-US" dirty="0" smtClean="0"/>
              <a:t>, </a:t>
            </a:r>
            <a:r>
              <a:rPr lang="en-US" dirty="0" err="1" smtClean="0"/>
              <a:t>în</a:t>
            </a:r>
            <a:r>
              <a:rPr lang="en-US" dirty="0" smtClean="0"/>
              <a:t> </a:t>
            </a:r>
            <a:r>
              <a:rPr lang="en-US" dirty="0" err="1" smtClean="0"/>
              <a:t>unele</a:t>
            </a:r>
            <a:r>
              <a:rPr lang="en-US" dirty="0" smtClean="0"/>
              <a:t> </a:t>
            </a:r>
            <a:r>
              <a:rPr lang="en-US" dirty="0" err="1" smtClean="0"/>
              <a:t>cazuri</a:t>
            </a:r>
            <a:r>
              <a:rPr lang="en-US" dirty="0" smtClean="0"/>
              <a:t>, </a:t>
            </a:r>
            <a:r>
              <a:rPr lang="en-US" dirty="0" err="1" smtClean="0"/>
              <a:t>preluate</a:t>
            </a:r>
            <a:r>
              <a:rPr lang="en-US" dirty="0" smtClean="0"/>
              <a:t> de </a:t>
            </a:r>
            <a:r>
              <a:rPr lang="en-US" dirty="0" err="1" smtClean="0"/>
              <a:t>membri</a:t>
            </a:r>
            <a:r>
              <a:rPr lang="en-US" dirty="0" smtClean="0"/>
              <a:t> </a:t>
            </a:r>
            <a:r>
              <a:rPr lang="en-US" dirty="0" err="1" smtClean="0"/>
              <a:t>ai</a:t>
            </a:r>
            <a:r>
              <a:rPr lang="en-US" dirty="0" smtClean="0"/>
              <a:t> </a:t>
            </a:r>
            <a:r>
              <a:rPr lang="en-US" dirty="0" err="1" smtClean="0"/>
              <a:t>partidelor</a:t>
            </a:r>
            <a:r>
              <a:rPr lang="en-US" dirty="0" smtClean="0"/>
              <a:t> de </a:t>
            </a:r>
            <a:r>
              <a:rPr lang="en-US" dirty="0" err="1" smtClean="0"/>
              <a:t>guvernămând</a:t>
            </a:r>
            <a:r>
              <a:rPr lang="en-US" dirty="0" smtClean="0"/>
              <a:t> </a:t>
            </a:r>
            <a:r>
              <a:rPr lang="en-US" dirty="0" err="1" smtClean="0"/>
              <a:t>împotriva</a:t>
            </a:r>
            <a:r>
              <a:rPr lang="en-US" dirty="0" smtClean="0"/>
              <a:t> </a:t>
            </a:r>
            <a:r>
              <a:rPr lang="en-US" dirty="0" err="1" smtClean="0"/>
              <a:t>intereselor</a:t>
            </a:r>
            <a:r>
              <a:rPr lang="en-US" dirty="0" smtClean="0"/>
              <a:t> </a:t>
            </a:r>
            <a:r>
              <a:rPr lang="en-US" dirty="0" err="1" smtClean="0"/>
              <a:t>minorităţilor</a:t>
            </a:r>
            <a:r>
              <a:rPr lang="en-US" dirty="0" smtClean="0"/>
              <a:t> </a:t>
            </a:r>
            <a:r>
              <a:rPr lang="en-US" dirty="0" err="1" smtClean="0"/>
              <a:t>pe</a:t>
            </a:r>
            <a:r>
              <a:rPr lang="en-US" dirty="0" smtClean="0"/>
              <a:t> care </a:t>
            </a:r>
            <a:r>
              <a:rPr lang="en-US" dirty="0" err="1" smtClean="0"/>
              <a:t>ar</a:t>
            </a:r>
            <a:r>
              <a:rPr lang="en-US" dirty="0" smtClean="0"/>
              <a:t> </a:t>
            </a:r>
            <a:r>
              <a:rPr lang="en-US" dirty="0" err="1" smtClean="0"/>
              <a:t>trebui</a:t>
            </a:r>
            <a:r>
              <a:rPr lang="en-US" dirty="0" smtClean="0"/>
              <a:t> </a:t>
            </a:r>
            <a:r>
              <a:rPr lang="en-US" dirty="0" err="1" smtClean="0"/>
              <a:t>să</a:t>
            </a:r>
            <a:r>
              <a:rPr lang="en-US" dirty="0" smtClean="0"/>
              <a:t> le </a:t>
            </a:r>
            <a:r>
              <a:rPr lang="en-US" dirty="0" err="1" smtClean="0"/>
              <a:t>reprezinte</a:t>
            </a:r>
            <a:r>
              <a:rPr lang="en-US" dirty="0" smtClean="0"/>
              <a:t>. </a:t>
            </a:r>
            <a:endParaRPr lang="ro-RO" dirty="0" smtClean="0"/>
          </a:p>
          <a:p>
            <a:pPr algn="just"/>
            <a:r>
              <a:rPr lang="ro-RO" dirty="0" smtClean="0"/>
              <a:t>Consiliul Naţional al Minorităţii Vlahe este o entitate oficială, care primeşte anual de la Belgrad un buget de câteva zeci de mii de euro, oficial, pentru activităţi de prezervare a culturii şi tradiţiilor specifice acestei minorităţi. </a:t>
            </a:r>
          </a:p>
          <a:p>
            <a:pPr algn="just"/>
            <a:r>
              <a:rPr lang="ro-RO" dirty="0" smtClean="0"/>
              <a:t>Consiliul este condus, din 2010, de membri ai Partidului Democrat şi Partidului Socialist aflați la guvernare, dar cei mai mulţi dintre ei nu au </a:t>
            </a:r>
            <a:r>
              <a:rPr lang="ro-RO" dirty="0" err="1" smtClean="0"/>
              <a:t>nicio</a:t>
            </a:r>
            <a:r>
              <a:rPr lang="ro-RO" dirty="0" smtClean="0"/>
              <a:t> legătură cu minoritatea vlahă/română, fiind de </a:t>
            </a:r>
            <a:r>
              <a:rPr lang="en-US" dirty="0" err="1" smtClean="0"/>
              <a:t>naţionalitate</a:t>
            </a:r>
            <a:r>
              <a:rPr lang="en-US" dirty="0" smtClean="0"/>
              <a:t> </a:t>
            </a:r>
            <a:r>
              <a:rPr lang="en-US" dirty="0" err="1" smtClean="0"/>
              <a:t>sârbă</a:t>
            </a:r>
            <a:r>
              <a:rPr lang="en-US" dirty="0" smtClean="0"/>
              <a:t>. </a:t>
            </a:r>
            <a:endParaRPr lang="ro-RO" dirty="0" smtClean="0"/>
          </a:p>
          <a:p>
            <a:pPr algn="just"/>
            <a:r>
              <a:rPr lang="ro-RO" dirty="0" smtClean="0"/>
              <a:t>În Timoc vlahii nu sunt recunoscuți ca minoritate națională iar limba română nu este recunoscută ca limbă maternă</a:t>
            </a:r>
          </a:p>
          <a:p>
            <a:pPr algn="just">
              <a:buNone/>
            </a:pPr>
            <a:endParaRPr lang="ro-RO" dirty="0" smtClean="0"/>
          </a:p>
          <a:p>
            <a:pPr algn="just"/>
            <a:endParaRPr lang="ro-RO"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a:xfrm>
            <a:off x="467544" y="704088"/>
            <a:ext cx="8219256" cy="348648"/>
          </a:xfrm>
        </p:spPr>
        <p:txBody>
          <a:bodyPr>
            <a:normAutofit fontScale="90000"/>
          </a:bodyPr>
          <a:lstStyle/>
          <a:p>
            <a:pPr algn="ctr"/>
            <a:r>
              <a:rPr lang="ro-RO" dirty="0" smtClean="0"/>
              <a:t/>
            </a:r>
            <a:br>
              <a:rPr lang="ro-RO" dirty="0" smtClean="0"/>
            </a:br>
            <a:r>
              <a:rPr lang="en-US" b="1" dirty="0" err="1" smtClean="0">
                <a:solidFill>
                  <a:schemeClr val="tx1"/>
                </a:solidFill>
              </a:rPr>
              <a:t>Crearea</a:t>
            </a:r>
            <a:r>
              <a:rPr lang="en-US" b="1" dirty="0" smtClean="0">
                <a:solidFill>
                  <a:schemeClr val="tx1"/>
                </a:solidFill>
              </a:rPr>
              <a:t> </a:t>
            </a:r>
            <a:r>
              <a:rPr lang="en-US" b="1" dirty="0" err="1" smtClean="0">
                <a:solidFill>
                  <a:schemeClr val="tx1"/>
                </a:solidFill>
              </a:rPr>
              <a:t>limbii</a:t>
            </a:r>
            <a:r>
              <a:rPr lang="en-US" b="1" dirty="0" smtClean="0">
                <a:solidFill>
                  <a:schemeClr val="tx1"/>
                </a:solidFill>
              </a:rPr>
              <a:t> „</a:t>
            </a:r>
            <a:r>
              <a:rPr lang="en-US" b="1" dirty="0" err="1" smtClean="0">
                <a:solidFill>
                  <a:schemeClr val="tx1"/>
                </a:solidFill>
              </a:rPr>
              <a:t>vlahe</a:t>
            </a:r>
            <a:r>
              <a:rPr lang="en-US" b="1" dirty="0" smtClean="0">
                <a:solidFill>
                  <a:schemeClr val="tx1"/>
                </a:solidFill>
              </a:rPr>
              <a:t>”</a:t>
            </a:r>
            <a:r>
              <a:rPr lang="en-US" dirty="0" smtClean="0">
                <a:solidFill>
                  <a:schemeClr val="tx1"/>
                </a:solidFill>
              </a:rPr>
              <a:t> </a:t>
            </a:r>
            <a:endParaRPr lang="ro-RO" dirty="0"/>
          </a:p>
        </p:txBody>
      </p:sp>
      <p:sp>
        <p:nvSpPr>
          <p:cNvPr id="3" name="Substituent conținut 2"/>
          <p:cNvSpPr>
            <a:spLocks noGrp="1"/>
          </p:cNvSpPr>
          <p:nvPr>
            <p:ph idx="1"/>
          </p:nvPr>
        </p:nvSpPr>
        <p:spPr>
          <a:xfrm>
            <a:off x="457200" y="1052736"/>
            <a:ext cx="8229600" cy="5328592"/>
          </a:xfrm>
        </p:spPr>
        <p:txBody>
          <a:bodyPr>
            <a:noAutofit/>
          </a:bodyPr>
          <a:lstStyle/>
          <a:p>
            <a:pPr algn="just"/>
            <a:r>
              <a:rPr lang="en-US" sz="1600" dirty="0" smtClean="0">
                <a:latin typeface="Arial" pitchFamily="34" charset="0"/>
                <a:cs typeface="Arial" pitchFamily="34" charset="0"/>
              </a:rPr>
              <a:t>La </a:t>
            </a:r>
            <a:r>
              <a:rPr lang="en-US" sz="1600" dirty="0" err="1" smtClean="0">
                <a:latin typeface="Arial" pitchFamily="34" charset="0"/>
                <a:cs typeface="Arial" pitchFamily="34" charset="0"/>
              </a:rPr>
              <a:t>scurtă</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vreme</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după</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ce</a:t>
            </a:r>
            <a:r>
              <a:rPr lang="en-US" sz="1600" dirty="0" smtClean="0">
                <a:latin typeface="Arial" pitchFamily="34" charset="0"/>
                <a:cs typeface="Arial" pitchFamily="34" charset="0"/>
              </a:rPr>
              <a:t> a </a:t>
            </a:r>
            <a:r>
              <a:rPr lang="en-US" sz="1600" dirty="0" err="1" smtClean="0">
                <a:latin typeface="Arial" pitchFamily="34" charset="0"/>
                <a:cs typeface="Arial" pitchFamily="34" charset="0"/>
              </a:rPr>
              <a:t>preluat</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mandatul</a:t>
            </a:r>
            <a:r>
              <a:rPr lang="en-US" sz="1600" dirty="0" smtClean="0">
                <a:latin typeface="Arial" pitchFamily="34" charset="0"/>
                <a:cs typeface="Arial" pitchFamily="34" charset="0"/>
              </a:rPr>
              <a:t> la </a:t>
            </a:r>
            <a:r>
              <a:rPr lang="en-US" sz="1600" dirty="0" err="1" smtClean="0">
                <a:latin typeface="Arial" pitchFamily="34" charset="0"/>
                <a:cs typeface="Arial" pitchFamily="34" charset="0"/>
              </a:rPr>
              <a:t>Consiliul</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Naţional</a:t>
            </a:r>
            <a:r>
              <a:rPr lang="en-US" sz="1600" dirty="0" smtClean="0">
                <a:latin typeface="Arial" pitchFamily="34" charset="0"/>
                <a:cs typeface="Arial" pitchFamily="34" charset="0"/>
              </a:rPr>
              <a:t> al </a:t>
            </a:r>
            <a:r>
              <a:rPr lang="en-US" sz="1600" dirty="0" err="1" smtClean="0">
                <a:latin typeface="Arial" pitchFamily="34" charset="0"/>
                <a:cs typeface="Arial" pitchFamily="34" charset="0"/>
              </a:rPr>
              <a:t>Minorităţii</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Vlahe</a:t>
            </a:r>
            <a:r>
              <a:rPr lang="ro-RO" sz="1600" dirty="0" smtClean="0">
                <a:latin typeface="Arial" pitchFamily="34" charset="0"/>
                <a:cs typeface="Arial" pitchFamily="34" charset="0"/>
              </a:rPr>
              <a:t> </a:t>
            </a:r>
            <a:r>
              <a:rPr lang="en-US" sz="1600" dirty="0" smtClean="0">
                <a:latin typeface="Arial" pitchFamily="34" charset="0"/>
                <a:cs typeface="Arial" pitchFamily="34" charset="0"/>
              </a:rPr>
              <a:t>(CNMV), </a:t>
            </a:r>
            <a:r>
              <a:rPr lang="en-US" sz="1600" dirty="0" err="1" smtClean="0">
                <a:latin typeface="Arial" pitchFamily="34" charset="0"/>
                <a:cs typeface="Arial" pitchFamily="34" charset="0"/>
              </a:rPr>
              <a:t>în</a:t>
            </a:r>
            <a:r>
              <a:rPr lang="en-US" sz="1600" dirty="0" smtClean="0">
                <a:latin typeface="Arial" pitchFamily="34" charset="0"/>
                <a:cs typeface="Arial" pitchFamily="34" charset="0"/>
              </a:rPr>
              <a:t> 2010</a:t>
            </a:r>
            <a:r>
              <a:rPr lang="ro-RO" sz="1600" dirty="0" smtClean="0">
                <a:latin typeface="Arial" pitchFamily="34" charset="0"/>
                <a:cs typeface="Arial" pitchFamily="34" charset="0"/>
              </a:rPr>
              <a:t> </a:t>
            </a:r>
            <a:r>
              <a:rPr lang="en-US" sz="1600" dirty="0" err="1" smtClean="0">
                <a:latin typeface="Arial" pitchFamily="34" charset="0"/>
                <a:cs typeface="Arial" pitchFamily="34" charset="0"/>
              </a:rPr>
              <a:t>Radiša</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Dragojevic</a:t>
            </a:r>
            <a:r>
              <a:rPr lang="en-US" sz="1600" dirty="0" smtClean="0">
                <a:latin typeface="Arial" pitchFamily="34" charset="0"/>
                <a:cs typeface="Arial" pitchFamily="34" charset="0"/>
              </a:rPr>
              <a:t> </a:t>
            </a:r>
            <a:r>
              <a:rPr lang="en-US" sz="1600" b="1" dirty="0" smtClean="0">
                <a:latin typeface="Arial" pitchFamily="34" charset="0"/>
                <a:cs typeface="Arial" pitchFamily="34" charset="0"/>
              </a:rPr>
              <a:t>a </a:t>
            </a:r>
            <a:r>
              <a:rPr lang="en-US" sz="1600" b="1" dirty="0" err="1" smtClean="0">
                <a:latin typeface="Arial" pitchFamily="34" charset="0"/>
                <a:cs typeface="Arial" pitchFamily="34" charset="0"/>
              </a:rPr>
              <a:t>anulat</a:t>
            </a:r>
            <a:r>
              <a:rPr lang="en-US" sz="1600" b="1" dirty="0" smtClean="0">
                <a:latin typeface="Arial" pitchFamily="34" charset="0"/>
                <a:cs typeface="Arial" pitchFamily="34" charset="0"/>
              </a:rPr>
              <a:t> o </a:t>
            </a:r>
            <a:r>
              <a:rPr lang="en-US" sz="1600" b="1" dirty="0" err="1" smtClean="0">
                <a:latin typeface="Arial" pitchFamily="34" charset="0"/>
                <a:cs typeface="Arial" pitchFamily="34" charset="0"/>
              </a:rPr>
              <a:t>directivă</a:t>
            </a:r>
            <a:r>
              <a:rPr lang="en-US" sz="1600" b="1" dirty="0" smtClean="0">
                <a:latin typeface="Arial" pitchFamily="34" charset="0"/>
                <a:cs typeface="Arial" pitchFamily="34" charset="0"/>
              </a:rPr>
              <a:t> </a:t>
            </a:r>
            <a:r>
              <a:rPr lang="en-US" sz="1600" dirty="0" smtClean="0">
                <a:latin typeface="Arial" pitchFamily="34" charset="0"/>
                <a:cs typeface="Arial" pitchFamily="34" charset="0"/>
              </a:rPr>
              <a:t>a </a:t>
            </a:r>
            <a:r>
              <a:rPr lang="en-US" sz="1600" dirty="0" err="1" smtClean="0">
                <a:latin typeface="Arial" pitchFamily="34" charset="0"/>
                <a:cs typeface="Arial" pitchFamily="34" charset="0"/>
              </a:rPr>
              <a:t>consiliului</a:t>
            </a:r>
            <a:r>
              <a:rPr lang="en-US" sz="1600" dirty="0" smtClean="0">
                <a:latin typeface="Arial" pitchFamily="34" charset="0"/>
                <a:cs typeface="Arial" pitchFamily="34" charset="0"/>
              </a:rPr>
              <a:t> care </a:t>
            </a:r>
            <a:r>
              <a:rPr lang="en-US" sz="1600" dirty="0" err="1" smtClean="0">
                <a:latin typeface="Arial" pitchFamily="34" charset="0"/>
                <a:cs typeface="Arial" pitchFamily="34" charset="0"/>
              </a:rPr>
              <a:t>stipula</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că</a:t>
            </a:r>
            <a:r>
              <a:rPr lang="en-US" sz="1600" dirty="0" smtClean="0">
                <a:latin typeface="Arial" pitchFamily="34" charset="0"/>
                <a:cs typeface="Arial" pitchFamily="34" charset="0"/>
              </a:rPr>
              <a:t> </a:t>
            </a:r>
            <a:r>
              <a:rPr lang="en-US" sz="1600" b="1" dirty="0" err="1" smtClean="0">
                <a:latin typeface="Arial" pitchFamily="34" charset="0"/>
                <a:cs typeface="Arial" pitchFamily="34" charset="0"/>
              </a:rPr>
              <a:t>limba</a:t>
            </a:r>
            <a:r>
              <a:rPr lang="en-US" sz="1600" b="1" dirty="0" smtClean="0">
                <a:latin typeface="Arial" pitchFamily="34" charset="0"/>
                <a:cs typeface="Arial" pitchFamily="34" charset="0"/>
              </a:rPr>
              <a:t> </a:t>
            </a:r>
            <a:r>
              <a:rPr lang="en-US" sz="1600" b="1" dirty="0" err="1" smtClean="0">
                <a:latin typeface="Arial" pitchFamily="34" charset="0"/>
                <a:cs typeface="Arial" pitchFamily="34" charset="0"/>
              </a:rPr>
              <a:t>oficială</a:t>
            </a:r>
            <a:r>
              <a:rPr lang="en-US" sz="1600" b="1" dirty="0" smtClean="0">
                <a:latin typeface="Arial" pitchFamily="34" charset="0"/>
                <a:cs typeface="Arial" pitchFamily="34" charset="0"/>
              </a:rPr>
              <a:t> a </a:t>
            </a:r>
            <a:r>
              <a:rPr lang="en-US" sz="1600" b="1" dirty="0" err="1" smtClean="0">
                <a:latin typeface="Arial" pitchFamily="34" charset="0"/>
                <a:cs typeface="Arial" pitchFamily="34" charset="0"/>
              </a:rPr>
              <a:t>comunităţii</a:t>
            </a:r>
            <a:r>
              <a:rPr lang="en-US" sz="1600" b="1" dirty="0" smtClean="0">
                <a:latin typeface="Arial" pitchFamily="34" charset="0"/>
                <a:cs typeface="Arial" pitchFamily="34" charset="0"/>
              </a:rPr>
              <a:t> </a:t>
            </a:r>
            <a:r>
              <a:rPr lang="en-US" sz="1600" b="1" dirty="0" err="1" smtClean="0">
                <a:latin typeface="Arial" pitchFamily="34" charset="0"/>
                <a:cs typeface="Arial" pitchFamily="34" charset="0"/>
              </a:rPr>
              <a:t>vlahe</a:t>
            </a:r>
            <a:r>
              <a:rPr lang="en-US" sz="1600" b="1" dirty="0" smtClean="0">
                <a:latin typeface="Arial" pitchFamily="34" charset="0"/>
                <a:cs typeface="Arial" pitchFamily="34" charset="0"/>
              </a:rPr>
              <a:t>/</a:t>
            </a:r>
            <a:r>
              <a:rPr lang="en-US" sz="1600" b="1" dirty="0" err="1" smtClean="0">
                <a:latin typeface="Arial" pitchFamily="34" charset="0"/>
                <a:cs typeface="Arial" pitchFamily="34" charset="0"/>
              </a:rPr>
              <a:t>române</a:t>
            </a:r>
            <a:r>
              <a:rPr lang="en-US" sz="1600" b="1" dirty="0" smtClean="0">
                <a:latin typeface="Arial" pitchFamily="34" charset="0"/>
                <a:cs typeface="Arial" pitchFamily="34" charset="0"/>
              </a:rPr>
              <a:t> din </a:t>
            </a:r>
            <a:r>
              <a:rPr lang="en-US" sz="1600" b="1" dirty="0" err="1" smtClean="0">
                <a:latin typeface="Arial" pitchFamily="34" charset="0"/>
                <a:cs typeface="Arial" pitchFamily="34" charset="0"/>
              </a:rPr>
              <a:t>Valea</a:t>
            </a:r>
            <a:r>
              <a:rPr lang="en-US" sz="1600" b="1" dirty="0" smtClean="0">
                <a:latin typeface="Arial" pitchFamily="34" charset="0"/>
                <a:cs typeface="Arial" pitchFamily="34" charset="0"/>
              </a:rPr>
              <a:t> </a:t>
            </a:r>
            <a:r>
              <a:rPr lang="en-US" sz="1600" b="1" dirty="0" err="1" smtClean="0">
                <a:latin typeface="Arial" pitchFamily="34" charset="0"/>
                <a:cs typeface="Arial" pitchFamily="34" charset="0"/>
              </a:rPr>
              <a:t>Timocului</a:t>
            </a:r>
            <a:r>
              <a:rPr lang="en-US" sz="1600" b="1" dirty="0" smtClean="0">
                <a:latin typeface="Arial" pitchFamily="34" charset="0"/>
                <a:cs typeface="Arial" pitchFamily="34" charset="0"/>
              </a:rPr>
              <a:t> </a:t>
            </a:r>
            <a:r>
              <a:rPr lang="en-US" sz="1600" b="1" dirty="0" err="1" smtClean="0">
                <a:latin typeface="Arial" pitchFamily="34" charset="0"/>
                <a:cs typeface="Arial" pitchFamily="34" charset="0"/>
              </a:rPr>
              <a:t>este</a:t>
            </a:r>
            <a:r>
              <a:rPr lang="en-US" sz="1600" b="1" dirty="0" smtClean="0">
                <a:latin typeface="Arial" pitchFamily="34" charset="0"/>
                <a:cs typeface="Arial" pitchFamily="34" charset="0"/>
              </a:rPr>
              <a:t> </a:t>
            </a:r>
            <a:r>
              <a:rPr lang="en-US" sz="1600" b="1" dirty="0" err="1" smtClean="0">
                <a:latin typeface="Arial" pitchFamily="34" charset="0"/>
                <a:cs typeface="Arial" pitchFamily="34" charset="0"/>
              </a:rPr>
              <a:t>limba</a:t>
            </a:r>
            <a:r>
              <a:rPr lang="en-US" sz="1600" b="1" dirty="0" smtClean="0">
                <a:latin typeface="Arial" pitchFamily="34" charset="0"/>
                <a:cs typeface="Arial" pitchFamily="34" charset="0"/>
              </a:rPr>
              <a:t> </a:t>
            </a:r>
            <a:r>
              <a:rPr lang="en-US" sz="1600" b="1" dirty="0" err="1" smtClean="0">
                <a:latin typeface="Arial" pitchFamily="34" charset="0"/>
                <a:cs typeface="Arial" pitchFamily="34" charset="0"/>
              </a:rPr>
              <a:t>română</a:t>
            </a:r>
            <a:r>
              <a:rPr lang="ro-RO" sz="1600" b="1" dirty="0" smtClean="0">
                <a:latin typeface="Arial" pitchFamily="34" charset="0"/>
                <a:cs typeface="Arial" pitchFamily="34" charset="0"/>
              </a:rPr>
              <a:t> </a:t>
            </a:r>
            <a:r>
              <a:rPr lang="ro-RO" sz="1600" dirty="0" smtClean="0">
                <a:latin typeface="Arial" pitchFamily="34" charset="0"/>
                <a:cs typeface="Arial" pitchFamily="34" charset="0"/>
              </a:rPr>
              <a:t>și</a:t>
            </a:r>
            <a:r>
              <a:rPr lang="ro-RO" sz="1600" b="1" dirty="0" smtClean="0">
                <a:latin typeface="Arial" pitchFamily="34" charset="0"/>
                <a:cs typeface="Arial" pitchFamily="34" charset="0"/>
              </a:rPr>
              <a:t> </a:t>
            </a:r>
            <a:r>
              <a:rPr lang="en-US" sz="1600" dirty="0" smtClean="0">
                <a:latin typeface="Arial" pitchFamily="34" charset="0"/>
                <a:cs typeface="Arial" pitchFamily="34" charset="0"/>
              </a:rPr>
              <a:t>a </a:t>
            </a:r>
            <a:r>
              <a:rPr lang="en-US" sz="1600" dirty="0" err="1" smtClean="0">
                <a:latin typeface="Arial" pitchFamily="34" charset="0"/>
                <a:cs typeface="Arial" pitchFamily="34" charset="0"/>
              </a:rPr>
              <a:t>anunţat</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că</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va</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iniţia</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standardizarea</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limbii</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vlahe</a:t>
            </a:r>
            <a:r>
              <a:rPr lang="en-US" sz="1600" dirty="0" smtClean="0">
                <a:latin typeface="Arial" pitchFamily="34" charset="0"/>
                <a:cs typeface="Arial" pitchFamily="34" charset="0"/>
              </a:rPr>
              <a:t>. </a:t>
            </a:r>
            <a:endParaRPr lang="ro-RO" sz="1600" dirty="0" smtClean="0">
              <a:latin typeface="Arial" pitchFamily="34" charset="0"/>
              <a:cs typeface="Arial" pitchFamily="34" charset="0"/>
            </a:endParaRPr>
          </a:p>
          <a:p>
            <a:pPr algn="just"/>
            <a:r>
              <a:rPr lang="en-US" sz="1600" dirty="0" smtClean="0">
                <a:latin typeface="Arial" pitchFamily="34" charset="0"/>
                <a:cs typeface="Arial" pitchFamily="34" charset="0"/>
              </a:rPr>
              <a:t>La </a:t>
            </a:r>
            <a:r>
              <a:rPr lang="en-US" sz="1600" dirty="0" err="1" smtClean="0">
                <a:latin typeface="Arial" pitchFamily="34" charset="0"/>
                <a:cs typeface="Arial" pitchFamily="34" charset="0"/>
              </a:rPr>
              <a:t>începutul</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lui</a:t>
            </a:r>
            <a:r>
              <a:rPr lang="en-US" sz="1600" dirty="0" smtClean="0">
                <a:latin typeface="Arial" pitchFamily="34" charset="0"/>
                <a:cs typeface="Arial" pitchFamily="34" charset="0"/>
              </a:rPr>
              <a:t> 2012, </a:t>
            </a:r>
            <a:r>
              <a:rPr lang="en-US" sz="1600" dirty="0" err="1" smtClean="0">
                <a:latin typeface="Arial" pitchFamily="34" charset="0"/>
                <a:cs typeface="Arial" pitchFamily="34" charset="0"/>
              </a:rPr>
              <a:t>autorităţile</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sârbe</a:t>
            </a:r>
            <a:r>
              <a:rPr lang="en-US" sz="1600" dirty="0" smtClean="0">
                <a:latin typeface="Arial" pitchFamily="34" charset="0"/>
                <a:cs typeface="Arial" pitchFamily="34" charset="0"/>
              </a:rPr>
              <a:t> au </a:t>
            </a:r>
            <a:r>
              <a:rPr lang="en-US" sz="1600" dirty="0" err="1" smtClean="0">
                <a:latin typeface="Arial" pitchFamily="34" charset="0"/>
                <a:cs typeface="Arial" pitchFamily="34" charset="0"/>
              </a:rPr>
              <a:t>mai</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făcut</a:t>
            </a:r>
            <a:r>
              <a:rPr lang="en-US" sz="1600" dirty="0" smtClean="0">
                <a:latin typeface="Arial" pitchFamily="34" charset="0"/>
                <a:cs typeface="Arial" pitchFamily="34" charset="0"/>
              </a:rPr>
              <a:t> un pas </a:t>
            </a:r>
            <a:r>
              <a:rPr lang="en-US" sz="1600" dirty="0" err="1" smtClean="0">
                <a:latin typeface="Arial" pitchFamily="34" charset="0"/>
                <a:cs typeface="Arial" pitchFamily="34" charset="0"/>
              </a:rPr>
              <a:t>spre</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asimilarea</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etnicilor</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români</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Consiliul</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Naţional</a:t>
            </a:r>
            <a:r>
              <a:rPr lang="en-US" sz="1600" dirty="0" smtClean="0">
                <a:latin typeface="Arial" pitchFamily="34" charset="0"/>
                <a:cs typeface="Arial" pitchFamily="34" charset="0"/>
              </a:rPr>
              <a:t> al </a:t>
            </a:r>
            <a:r>
              <a:rPr lang="en-US" sz="1600" dirty="0" err="1" smtClean="0">
                <a:latin typeface="Arial" pitchFamily="34" charset="0"/>
                <a:cs typeface="Arial" pitchFamily="34" charset="0"/>
              </a:rPr>
              <a:t>Minorităţii</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Vlahe</a:t>
            </a:r>
            <a:r>
              <a:rPr lang="en-US" sz="1600" dirty="0" smtClean="0">
                <a:latin typeface="Arial" pitchFamily="34" charset="0"/>
                <a:cs typeface="Arial" pitchFamily="34" charset="0"/>
              </a:rPr>
              <a:t> a </a:t>
            </a:r>
            <a:r>
              <a:rPr lang="en-US" sz="1600" b="1" dirty="0" err="1" smtClean="0">
                <a:latin typeface="Arial" pitchFamily="34" charset="0"/>
                <a:cs typeface="Arial" pitchFamily="34" charset="0"/>
              </a:rPr>
              <a:t>adoptat</a:t>
            </a:r>
            <a:r>
              <a:rPr lang="en-US" sz="1600" b="1" dirty="0" smtClean="0">
                <a:latin typeface="Arial" pitchFamily="34" charset="0"/>
                <a:cs typeface="Arial" pitchFamily="34" charset="0"/>
              </a:rPr>
              <a:t> </a:t>
            </a:r>
            <a:r>
              <a:rPr lang="en-US" sz="1600" b="1" dirty="0" err="1" smtClean="0">
                <a:latin typeface="Arial" pitchFamily="34" charset="0"/>
                <a:cs typeface="Arial" pitchFamily="34" charset="0"/>
              </a:rPr>
              <a:t>alfabetul</a:t>
            </a:r>
            <a:r>
              <a:rPr lang="en-US" sz="1600" b="1" dirty="0" smtClean="0">
                <a:latin typeface="Arial" pitchFamily="34" charset="0"/>
                <a:cs typeface="Arial" pitchFamily="34" charset="0"/>
              </a:rPr>
              <a:t> </a:t>
            </a:r>
            <a:r>
              <a:rPr lang="en-US" sz="1600" b="1" dirty="0" err="1" smtClean="0">
                <a:latin typeface="Arial" pitchFamily="34" charset="0"/>
                <a:cs typeface="Arial" pitchFamily="34" charset="0"/>
              </a:rPr>
              <a:t>vlah</a:t>
            </a:r>
            <a:r>
              <a:rPr lang="en-US" sz="1600" b="1" dirty="0" smtClean="0">
                <a:latin typeface="Arial" pitchFamily="34" charset="0"/>
                <a:cs typeface="Arial" pitchFamily="34" charset="0"/>
              </a:rPr>
              <a:t>, cu </a:t>
            </a:r>
            <a:r>
              <a:rPr lang="en-US" sz="1600" b="1" dirty="0" err="1" smtClean="0">
                <a:latin typeface="Arial" pitchFamily="34" charset="0"/>
                <a:cs typeface="Arial" pitchFamily="34" charset="0"/>
              </a:rPr>
              <a:t>grafie</a:t>
            </a:r>
            <a:r>
              <a:rPr lang="en-US" sz="1600" b="1" dirty="0" smtClean="0">
                <a:latin typeface="Arial" pitchFamily="34" charset="0"/>
                <a:cs typeface="Arial" pitchFamily="34" charset="0"/>
              </a:rPr>
              <a:t> </a:t>
            </a:r>
            <a:r>
              <a:rPr lang="en-US" sz="1600" b="1" dirty="0" err="1" smtClean="0">
                <a:latin typeface="Arial" pitchFamily="34" charset="0"/>
                <a:cs typeface="Arial" pitchFamily="34" charset="0"/>
              </a:rPr>
              <a:t>slavonă</a:t>
            </a:r>
            <a:r>
              <a:rPr lang="en-US" sz="1600" b="1" dirty="0" smtClean="0">
                <a:latin typeface="Arial" pitchFamily="34" charset="0"/>
                <a:cs typeface="Arial" pitchFamily="34" charset="0"/>
              </a:rPr>
              <a:t>.</a:t>
            </a:r>
            <a:endParaRPr lang="ro-RO" sz="1600" b="1" dirty="0" smtClean="0">
              <a:latin typeface="Arial" pitchFamily="34" charset="0"/>
              <a:cs typeface="Arial" pitchFamily="34" charset="0"/>
            </a:endParaRPr>
          </a:p>
          <a:p>
            <a:pPr algn="just"/>
            <a:r>
              <a:rPr lang="ro-RO" sz="1600" dirty="0" smtClean="0">
                <a:latin typeface="Arial" pitchFamily="34" charset="0"/>
                <a:cs typeface="Arial" pitchFamily="34" charset="0"/>
              </a:rPr>
              <a:t>Reacția minorității vlahe/române a fost imediată, dar fără urmări: pe </a:t>
            </a:r>
            <a:r>
              <a:rPr lang="en-US" sz="1600" dirty="0" smtClean="0">
                <a:latin typeface="Arial" pitchFamily="34" charset="0"/>
                <a:cs typeface="Arial" pitchFamily="34" charset="0"/>
              </a:rPr>
              <a:t>27 </a:t>
            </a:r>
            <a:r>
              <a:rPr lang="en-US" sz="1600" dirty="0" err="1" smtClean="0">
                <a:latin typeface="Arial" pitchFamily="34" charset="0"/>
                <a:cs typeface="Arial" pitchFamily="34" charset="0"/>
              </a:rPr>
              <a:t>februarie</a:t>
            </a:r>
            <a:r>
              <a:rPr lang="en-US" sz="1600" dirty="0" smtClean="0">
                <a:latin typeface="Arial" pitchFamily="34" charset="0"/>
                <a:cs typeface="Arial" pitchFamily="34" charset="0"/>
              </a:rPr>
              <a:t> 2012, </a:t>
            </a:r>
            <a:r>
              <a:rPr lang="en-US" sz="1600" dirty="0" err="1" smtClean="0">
                <a:latin typeface="Arial" pitchFamily="34" charset="0"/>
                <a:cs typeface="Arial" pitchFamily="34" charset="0"/>
              </a:rPr>
              <a:t>Parti</a:t>
            </a:r>
            <a:r>
              <a:rPr lang="ro-RO" sz="1600" dirty="0" smtClean="0">
                <a:latin typeface="Arial" pitchFamily="34" charset="0"/>
                <a:cs typeface="Arial" pitchFamily="34" charset="0"/>
              </a:rPr>
              <a:t>a</a:t>
            </a:r>
            <a:r>
              <a:rPr lang="en-US" sz="1600" dirty="0" smtClean="0">
                <a:latin typeface="Arial" pitchFamily="34" charset="0"/>
                <a:cs typeface="Arial" pitchFamily="34" charset="0"/>
              </a:rPr>
              <a:t> Democrat</a:t>
            </a:r>
            <a:r>
              <a:rPr lang="ro-RO" sz="1600" dirty="0" smtClean="0">
                <a:latin typeface="Arial" pitchFamily="34" charset="0"/>
                <a:cs typeface="Arial" pitchFamily="34" charset="0"/>
              </a:rPr>
              <a:t>ă</a:t>
            </a:r>
            <a:r>
              <a:rPr lang="en-US" sz="1600" dirty="0" smtClean="0">
                <a:latin typeface="Arial" pitchFamily="34" charset="0"/>
                <a:cs typeface="Arial" pitchFamily="34" charset="0"/>
              </a:rPr>
              <a:t> a </a:t>
            </a:r>
            <a:r>
              <a:rPr lang="en-US" sz="1600" dirty="0" err="1" smtClean="0">
                <a:latin typeface="Arial" pitchFamily="34" charset="0"/>
                <a:cs typeface="Arial" pitchFamily="34" charset="0"/>
              </a:rPr>
              <a:t>Rumânilor</a:t>
            </a:r>
            <a:r>
              <a:rPr lang="en-US" sz="1600" dirty="0" smtClean="0">
                <a:latin typeface="Arial" pitchFamily="34" charset="0"/>
                <a:cs typeface="Arial" pitchFamily="34" charset="0"/>
              </a:rPr>
              <a:t> din Serbia, </a:t>
            </a:r>
            <a:r>
              <a:rPr lang="en-US" sz="1600" dirty="0" err="1" smtClean="0">
                <a:latin typeface="Arial" pitchFamily="34" charset="0"/>
                <a:cs typeface="Arial" pitchFamily="34" charset="0"/>
              </a:rPr>
              <a:t>Asociaţiei</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Ariadnae</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Filum</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Societatea</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pentru</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Cultura</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Vlahilor-Rumânilor</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Asociaţi</a:t>
            </a:r>
            <a:r>
              <a:rPr lang="ro-RO" sz="1600" dirty="0" smtClean="0">
                <a:latin typeface="Arial" pitchFamily="34" charset="0"/>
                <a:cs typeface="Arial" pitchFamily="34" charset="0"/>
              </a:rPr>
              <a:t>a </a:t>
            </a:r>
            <a:r>
              <a:rPr lang="en-US" sz="1600" dirty="0" smtClean="0">
                <a:latin typeface="Arial" pitchFamily="34" charset="0"/>
                <a:cs typeface="Arial" pitchFamily="34" charset="0"/>
              </a:rPr>
              <a:t>„</a:t>
            </a:r>
            <a:r>
              <a:rPr lang="en-US" sz="1600" dirty="0" err="1" smtClean="0">
                <a:latin typeface="Arial" pitchFamily="34" charset="0"/>
                <a:cs typeface="Arial" pitchFamily="34" charset="0"/>
              </a:rPr>
              <a:t>Traian</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Societatea</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Românilor-Vlahilor</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Societă</a:t>
            </a:r>
            <a:r>
              <a:rPr lang="ro-RO" sz="1600" dirty="0" smtClean="0">
                <a:latin typeface="Arial" pitchFamily="34" charset="0"/>
                <a:cs typeface="Arial" pitchFamily="34" charset="0"/>
              </a:rPr>
              <a:t>tea</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pentru</a:t>
            </a:r>
            <a:r>
              <a:rPr lang="en-US" sz="1600" dirty="0" smtClean="0">
                <a:latin typeface="Arial" pitchFamily="34" charset="0"/>
                <a:cs typeface="Arial" pitchFamily="34" charset="0"/>
              </a:rPr>
              <a:t> </a:t>
            </a:r>
            <a:r>
              <a:rPr lang="ro-RO" sz="1600" dirty="0" smtClean="0">
                <a:latin typeface="Arial" pitchFamily="34" charset="0"/>
                <a:cs typeface="Arial" pitchFamily="34" charset="0"/>
              </a:rPr>
              <a:t>C</a:t>
            </a:r>
            <a:r>
              <a:rPr lang="en-US" sz="1600" dirty="0" err="1" smtClean="0">
                <a:latin typeface="Arial" pitchFamily="34" charset="0"/>
                <a:cs typeface="Arial" pitchFamily="34" charset="0"/>
              </a:rPr>
              <a:t>ultura</a:t>
            </a:r>
            <a:r>
              <a:rPr lang="en-US" sz="1600" dirty="0" smtClean="0">
                <a:latin typeface="Arial" pitchFamily="34" charset="0"/>
                <a:cs typeface="Arial" pitchFamily="34" charset="0"/>
              </a:rPr>
              <a:t>, </a:t>
            </a:r>
            <a:r>
              <a:rPr lang="ro-RO" sz="1600" dirty="0" err="1" smtClean="0">
                <a:latin typeface="Arial" pitchFamily="34" charset="0"/>
                <a:cs typeface="Arial" pitchFamily="34" charset="0"/>
              </a:rPr>
              <a:t>L</a:t>
            </a:r>
            <a:r>
              <a:rPr lang="en-US" sz="1600" dirty="0" err="1" smtClean="0">
                <a:latin typeface="Arial" pitchFamily="34" charset="0"/>
                <a:cs typeface="Arial" pitchFamily="34" charset="0"/>
              </a:rPr>
              <a:t>imba</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şi</a:t>
            </a:r>
            <a:r>
              <a:rPr lang="en-US" sz="1600" dirty="0" smtClean="0">
                <a:latin typeface="Arial" pitchFamily="34" charset="0"/>
                <a:cs typeface="Arial" pitchFamily="34" charset="0"/>
              </a:rPr>
              <a:t> </a:t>
            </a:r>
            <a:r>
              <a:rPr lang="ro-RO" sz="1600" dirty="0" err="1" smtClean="0">
                <a:latin typeface="Arial" pitchFamily="34" charset="0"/>
                <a:cs typeface="Arial" pitchFamily="34" charset="0"/>
              </a:rPr>
              <a:t>R</a:t>
            </a:r>
            <a:r>
              <a:rPr lang="en-US" sz="1600" dirty="0" err="1" smtClean="0">
                <a:latin typeface="Arial" pitchFamily="34" charset="0"/>
                <a:cs typeface="Arial" pitchFamily="34" charset="0"/>
              </a:rPr>
              <a:t>eligia</a:t>
            </a:r>
            <a:r>
              <a:rPr lang="en-US" sz="1600" dirty="0" smtClean="0">
                <a:latin typeface="Arial" pitchFamily="34" charset="0"/>
                <a:cs typeface="Arial" pitchFamily="34" charset="0"/>
              </a:rPr>
              <a:t> </a:t>
            </a:r>
            <a:r>
              <a:rPr lang="ro-RO" sz="1600" dirty="0" smtClean="0">
                <a:latin typeface="Arial" pitchFamily="34" charset="0"/>
                <a:cs typeface="Arial" pitchFamily="34" charset="0"/>
              </a:rPr>
              <a:t>V</a:t>
            </a:r>
            <a:r>
              <a:rPr lang="en-US" sz="1600" dirty="0" err="1" smtClean="0">
                <a:latin typeface="Arial" pitchFamily="34" charset="0"/>
                <a:cs typeface="Arial" pitchFamily="34" charset="0"/>
              </a:rPr>
              <a:t>lahilor</a:t>
            </a:r>
            <a:r>
              <a:rPr lang="en-US" sz="1600" dirty="0" smtClean="0">
                <a:latin typeface="Arial" pitchFamily="34" charset="0"/>
                <a:cs typeface="Arial" pitchFamily="34" charset="0"/>
              </a:rPr>
              <a:t>-</a:t>
            </a:r>
            <a:r>
              <a:rPr lang="ro-RO" sz="1600" dirty="0" smtClean="0">
                <a:latin typeface="Arial" pitchFamily="34" charset="0"/>
                <a:cs typeface="Arial" pitchFamily="34" charset="0"/>
              </a:rPr>
              <a:t>R</a:t>
            </a:r>
            <a:r>
              <a:rPr lang="en-US" sz="1600" dirty="0" err="1" smtClean="0">
                <a:latin typeface="Arial" pitchFamily="34" charset="0"/>
                <a:cs typeface="Arial" pitchFamily="34" charset="0"/>
              </a:rPr>
              <a:t>omânilor</a:t>
            </a:r>
            <a:r>
              <a:rPr lang="en-US" sz="1600" dirty="0" smtClean="0">
                <a:latin typeface="Arial" pitchFamily="34" charset="0"/>
                <a:cs typeface="Arial" pitchFamily="34" charset="0"/>
              </a:rPr>
              <a:t> din </a:t>
            </a:r>
            <a:r>
              <a:rPr lang="en-US" sz="1600" dirty="0" err="1" smtClean="0">
                <a:latin typeface="Arial" pitchFamily="34" charset="0"/>
                <a:cs typeface="Arial" pitchFamily="34" charset="0"/>
              </a:rPr>
              <a:t>Pomoravlje</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Asociaţiei</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Dunărea</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Societatea</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pentru</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tradiţia</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şi</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cultura</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rumânilor</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Centrul</a:t>
            </a:r>
            <a:r>
              <a:rPr lang="en-US" sz="1600" dirty="0" smtClean="0">
                <a:latin typeface="Arial" pitchFamily="34" charset="0"/>
                <a:cs typeface="Arial" pitchFamily="34" charset="0"/>
              </a:rPr>
              <a:t> de </a:t>
            </a:r>
            <a:r>
              <a:rPr lang="en-US" sz="1600" dirty="0" err="1" smtClean="0">
                <a:latin typeface="Arial" pitchFamily="34" charset="0"/>
                <a:cs typeface="Arial" pitchFamily="34" charset="0"/>
              </a:rPr>
              <a:t>dezvoltare</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rurală</a:t>
            </a:r>
            <a:r>
              <a:rPr lang="en-US" sz="1600" dirty="0" smtClean="0">
                <a:latin typeface="Arial" pitchFamily="34" charset="0"/>
                <a:cs typeface="Arial" pitchFamily="34" charset="0"/>
              </a:rPr>
              <a:t> - </a:t>
            </a:r>
            <a:r>
              <a:rPr lang="en-US" sz="1600" dirty="0" err="1" smtClean="0">
                <a:latin typeface="Arial" pitchFamily="34" charset="0"/>
                <a:cs typeface="Arial" pitchFamily="34" charset="0"/>
              </a:rPr>
              <a:t>Iniţiativa</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culturală</a:t>
            </a:r>
            <a:r>
              <a:rPr lang="en-US" sz="1600" dirty="0" smtClean="0">
                <a:latin typeface="Arial" pitchFamily="34" charset="0"/>
                <a:cs typeface="Arial" pitchFamily="34" charset="0"/>
              </a:rPr>
              <a:t> a </a:t>
            </a:r>
            <a:r>
              <a:rPr lang="en-US" sz="1600" dirty="0" err="1" smtClean="0">
                <a:latin typeface="Arial" pitchFamily="34" charset="0"/>
                <a:cs typeface="Arial" pitchFamily="34" charset="0"/>
              </a:rPr>
              <a:t>rumânilor</a:t>
            </a:r>
            <a:r>
              <a:rPr lang="en-US" sz="1600" dirty="0" smtClean="0">
                <a:latin typeface="Arial" pitchFamily="34" charset="0"/>
                <a:cs typeface="Arial" pitchFamily="34" charset="0"/>
              </a:rPr>
              <a:t> din Serbia</a:t>
            </a:r>
            <a:r>
              <a:rPr lang="ro-RO" sz="1600" dirty="0" smtClean="0">
                <a:latin typeface="Arial" pitchFamily="34" charset="0"/>
                <a:cs typeface="Arial" pitchFamily="34" charset="0"/>
              </a:rPr>
              <a:t> au adresat o s</a:t>
            </a:r>
            <a:r>
              <a:rPr lang="en-US" sz="1600" b="1" dirty="0" err="1" smtClean="0">
                <a:latin typeface="Arial" pitchFamily="34" charset="0"/>
                <a:cs typeface="Arial" pitchFamily="34" charset="0"/>
              </a:rPr>
              <a:t>crisoare</a:t>
            </a:r>
            <a:r>
              <a:rPr lang="en-US" sz="1600" b="1" dirty="0" smtClean="0">
                <a:latin typeface="Arial" pitchFamily="34" charset="0"/>
                <a:cs typeface="Arial" pitchFamily="34" charset="0"/>
              </a:rPr>
              <a:t> </a:t>
            </a:r>
            <a:r>
              <a:rPr lang="en-US" sz="1600" b="1" dirty="0" err="1" smtClean="0">
                <a:latin typeface="Arial" pitchFamily="34" charset="0"/>
                <a:cs typeface="Arial" pitchFamily="34" charset="0"/>
              </a:rPr>
              <a:t>publică</a:t>
            </a:r>
            <a:r>
              <a:rPr lang="en-US" sz="1600" dirty="0" smtClean="0">
                <a:latin typeface="Arial" pitchFamily="34" charset="0"/>
                <a:cs typeface="Arial" pitchFamily="34" charset="0"/>
              </a:rPr>
              <a:t> </a:t>
            </a:r>
            <a:r>
              <a:rPr lang="ro-RO" sz="1600" dirty="0" smtClean="0">
                <a:latin typeface="Arial" pitchFamily="34" charset="0"/>
                <a:cs typeface="Arial" pitchFamily="34" charset="0"/>
              </a:rPr>
              <a:t>împotriva </a:t>
            </a:r>
            <a:r>
              <a:rPr lang="en-US" sz="1600" dirty="0" smtClean="0">
                <a:latin typeface="Arial" pitchFamily="34" charset="0"/>
                <a:cs typeface="Arial" pitchFamily="34" charset="0"/>
              </a:rPr>
              <a:t>adopt</a:t>
            </a:r>
            <a:r>
              <a:rPr lang="ro-RO" sz="1600" dirty="0" err="1" smtClean="0">
                <a:latin typeface="Arial" pitchFamily="34" charset="0"/>
                <a:cs typeface="Arial" pitchFamily="34" charset="0"/>
              </a:rPr>
              <a:t>ării</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alfabetul</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vlah</a:t>
            </a:r>
            <a:r>
              <a:rPr lang="en-US" sz="1600" dirty="0" smtClean="0">
                <a:latin typeface="Arial" pitchFamily="34" charset="0"/>
                <a:cs typeface="Arial" pitchFamily="34" charset="0"/>
              </a:rPr>
              <a:t>, cu </a:t>
            </a:r>
            <a:r>
              <a:rPr lang="en-US" sz="1600" dirty="0" err="1" smtClean="0">
                <a:latin typeface="Arial" pitchFamily="34" charset="0"/>
                <a:cs typeface="Arial" pitchFamily="34" charset="0"/>
              </a:rPr>
              <a:t>grafie</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slavonă</a:t>
            </a:r>
            <a:r>
              <a:rPr lang="ro-RO" sz="1600" dirty="0" smtClean="0">
                <a:latin typeface="Arial" pitchFamily="34" charset="0"/>
                <a:cs typeface="Arial" pitchFamily="34" charset="0"/>
              </a:rPr>
              <a:t>:</a:t>
            </a:r>
          </a:p>
          <a:p>
            <a:pPr algn="just">
              <a:buNone/>
            </a:pPr>
            <a:r>
              <a:rPr lang="ro-RO" sz="1600" dirty="0" smtClean="0">
                <a:latin typeface="Arial" pitchFamily="34" charset="0"/>
                <a:cs typeface="Arial" pitchFamily="34" charset="0"/>
              </a:rPr>
              <a:t>	 </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Vlahii</a:t>
            </a:r>
            <a:r>
              <a:rPr lang="en-US" sz="1600" i="1" dirty="0" smtClean="0">
                <a:latin typeface="Arial" pitchFamily="34" charset="0"/>
                <a:cs typeface="Arial" pitchFamily="34" charset="0"/>
              </a:rPr>
              <a:t> nu au </a:t>
            </a:r>
            <a:r>
              <a:rPr lang="en-US" sz="1600" i="1" dirty="0" err="1" smtClean="0">
                <a:latin typeface="Arial" pitchFamily="34" charset="0"/>
                <a:cs typeface="Arial" pitchFamily="34" charset="0"/>
              </a:rPr>
              <a:t>oportunitatea</a:t>
            </a:r>
            <a:r>
              <a:rPr lang="en-US" sz="1600" i="1" dirty="0" smtClean="0">
                <a:latin typeface="Arial" pitchFamily="34" charset="0"/>
                <a:cs typeface="Arial" pitchFamily="34" charset="0"/>
              </a:rPr>
              <a:t> de </a:t>
            </a:r>
            <a:r>
              <a:rPr lang="en-US" sz="1600" i="1" dirty="0" err="1" smtClean="0">
                <a:latin typeface="Arial" pitchFamily="34" charset="0"/>
                <a:cs typeface="Arial" pitchFamily="34" charset="0"/>
              </a:rPr>
              <a:t>păstrare</a:t>
            </a:r>
            <a:r>
              <a:rPr lang="en-US" sz="1600" i="1" dirty="0" smtClean="0">
                <a:latin typeface="Arial" pitchFamily="34" charset="0"/>
                <a:cs typeface="Arial" pitchFamily="34" charset="0"/>
              </a:rPr>
              <a:t> a </a:t>
            </a:r>
            <a:r>
              <a:rPr lang="en-US" sz="1600" i="1" dirty="0" err="1" smtClean="0">
                <a:latin typeface="Arial" pitchFamily="34" charset="0"/>
                <a:cs typeface="Arial" pitchFamily="34" charset="0"/>
              </a:rPr>
              <a:t>identităţii</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naţionale</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sunt</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manipulaţi</a:t>
            </a:r>
            <a:r>
              <a:rPr lang="en-US" sz="1600" i="1" dirty="0" smtClean="0">
                <a:latin typeface="Arial" pitchFamily="34" charset="0"/>
                <a:cs typeface="Arial" pitchFamily="34" charset="0"/>
              </a:rPr>
              <a:t> de </a:t>
            </a:r>
            <a:r>
              <a:rPr lang="en-US" sz="1600" i="1" dirty="0" err="1" smtClean="0">
                <a:latin typeface="Arial" pitchFamily="34" charset="0"/>
                <a:cs typeface="Arial" pitchFamily="34" charset="0"/>
              </a:rPr>
              <a:t>majoritatea</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instituţiilor</a:t>
            </a:r>
            <a:r>
              <a:rPr lang="en-US" sz="1600" i="1" dirty="0" smtClean="0">
                <a:latin typeface="Arial" pitchFamily="34" charset="0"/>
                <a:cs typeface="Arial" pitchFamily="34" charset="0"/>
              </a:rPr>
              <a:t>, de stat. De </a:t>
            </a:r>
            <a:r>
              <a:rPr lang="en-US" sz="1600" i="1" dirty="0" err="1" smtClean="0">
                <a:latin typeface="Arial" pitchFamily="34" charset="0"/>
                <a:cs typeface="Arial" pitchFamily="34" charset="0"/>
              </a:rPr>
              <a:t>asemenea</a:t>
            </a:r>
            <a:r>
              <a:rPr lang="en-US" sz="1600" i="1" dirty="0" smtClean="0">
                <a:latin typeface="Arial" pitchFamily="34" charset="0"/>
                <a:cs typeface="Arial" pitchFamily="34" charset="0"/>
              </a:rPr>
              <a:t>, nu </a:t>
            </a:r>
            <a:r>
              <a:rPr lang="en-US" sz="1600" i="1" dirty="0" err="1" smtClean="0">
                <a:latin typeface="Arial" pitchFamily="34" charset="0"/>
                <a:cs typeface="Arial" pitchFamily="34" charset="0"/>
              </a:rPr>
              <a:t>există</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posibilitatea</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studierii</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limbii</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materne</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în</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şcoli</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Actualul</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Consiliu</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Naţional</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Vlah</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în</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cadrul</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provocărilor</a:t>
            </a:r>
            <a:r>
              <a:rPr lang="en-US" sz="1600" i="1" dirty="0" smtClean="0">
                <a:latin typeface="Arial" pitchFamily="34" charset="0"/>
                <a:cs typeface="Arial" pitchFamily="34" charset="0"/>
              </a:rPr>
              <a:t> cu </a:t>
            </a:r>
            <a:r>
              <a:rPr lang="en-US" sz="1600" i="1" dirty="0" err="1" smtClean="0">
                <a:latin typeface="Arial" pitchFamily="34" charset="0"/>
                <a:cs typeface="Arial" pitchFamily="34" charset="0"/>
              </a:rPr>
              <a:t>România</a:t>
            </a:r>
            <a:r>
              <a:rPr lang="en-US" sz="1600" i="1" dirty="0" smtClean="0">
                <a:latin typeface="Arial" pitchFamily="34" charset="0"/>
                <a:cs typeface="Arial" pitchFamily="34" charset="0"/>
              </a:rPr>
              <a:t>, a </a:t>
            </a:r>
            <a:r>
              <a:rPr lang="en-US" sz="1600" i="1" dirty="0" err="1" smtClean="0">
                <a:latin typeface="Arial" pitchFamily="34" charset="0"/>
                <a:cs typeface="Arial" pitchFamily="34" charset="0"/>
              </a:rPr>
              <a:t>respins</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limba</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română</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şi</a:t>
            </a:r>
            <a:r>
              <a:rPr lang="en-US" sz="1600" i="1" dirty="0" smtClean="0">
                <a:latin typeface="Arial" pitchFamily="34" charset="0"/>
                <a:cs typeface="Arial" pitchFamily="34" charset="0"/>
              </a:rPr>
              <a:t> a </a:t>
            </a:r>
            <a:r>
              <a:rPr lang="en-US" sz="1600" i="1" dirty="0" err="1" smtClean="0">
                <a:latin typeface="Arial" pitchFamily="34" charset="0"/>
                <a:cs typeface="Arial" pitchFamily="34" charset="0"/>
              </a:rPr>
              <a:t>proclamat</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limba</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sârbă</a:t>
            </a:r>
            <a:r>
              <a:rPr lang="en-US" sz="1600" i="1" dirty="0" smtClean="0">
                <a:latin typeface="Arial" pitchFamily="34" charset="0"/>
                <a:cs typeface="Arial" pitchFamily="34" charset="0"/>
              </a:rPr>
              <a:t> ca </a:t>
            </a:r>
            <a:r>
              <a:rPr lang="en-US" sz="1600" i="1" dirty="0" err="1" smtClean="0">
                <a:latin typeface="Arial" pitchFamily="34" charset="0"/>
                <a:cs typeface="Arial" pitchFamily="34" charset="0"/>
              </a:rPr>
              <a:t>limbă</a:t>
            </a:r>
            <a:r>
              <a:rPr lang="en-US" sz="1600" i="1" dirty="0" smtClean="0">
                <a:latin typeface="Arial" pitchFamily="34" charset="0"/>
                <a:cs typeface="Arial" pitchFamily="34" charset="0"/>
              </a:rPr>
              <a:t> a </a:t>
            </a:r>
            <a:r>
              <a:rPr lang="en-US" sz="1600" i="1" dirty="0" err="1" smtClean="0">
                <a:latin typeface="Arial" pitchFamily="34" charset="0"/>
                <a:cs typeface="Arial" pitchFamily="34" charset="0"/>
              </a:rPr>
              <a:t>noastră</a:t>
            </a:r>
            <a:r>
              <a:rPr lang="en-US" sz="1600" i="1" dirty="0" smtClean="0">
                <a:latin typeface="Arial" pitchFamily="34" charset="0"/>
                <a:cs typeface="Arial" pitchFamily="34" charset="0"/>
              </a:rPr>
              <a:t>. De </a:t>
            </a:r>
            <a:r>
              <a:rPr lang="en-US" sz="1600" i="1" dirty="0" err="1" smtClean="0">
                <a:latin typeface="Arial" pitchFamily="34" charset="0"/>
                <a:cs typeface="Arial" pitchFamily="34" charset="0"/>
              </a:rPr>
              <a:t>ce</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vlahii</a:t>
            </a:r>
            <a:r>
              <a:rPr lang="en-US" sz="1600" i="1" dirty="0" smtClean="0">
                <a:latin typeface="Arial" pitchFamily="34" charset="0"/>
                <a:cs typeface="Arial" pitchFamily="34" charset="0"/>
              </a:rPr>
              <a:t> nu au </a:t>
            </a:r>
            <a:r>
              <a:rPr lang="en-US" sz="1600" i="1" dirty="0" err="1" smtClean="0">
                <a:latin typeface="Arial" pitchFamily="34" charset="0"/>
                <a:cs typeface="Arial" pitchFamily="34" charset="0"/>
              </a:rPr>
              <a:t>presă</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în</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limba</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lor</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şi</a:t>
            </a:r>
            <a:r>
              <a:rPr lang="en-US" sz="1600" i="1" dirty="0" smtClean="0">
                <a:latin typeface="Arial" pitchFamily="34" charset="0"/>
                <a:cs typeface="Arial" pitchFamily="34" charset="0"/>
              </a:rPr>
              <a:t> nu au </a:t>
            </a:r>
            <a:r>
              <a:rPr lang="en-US" sz="1600" i="1" dirty="0" err="1" smtClean="0">
                <a:latin typeface="Arial" pitchFamily="34" charset="0"/>
                <a:cs typeface="Arial" pitchFamily="34" charset="0"/>
              </a:rPr>
              <a:t>posibilitatea</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păstrării</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culturii</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şi</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tradiţiei</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Dacă</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statul</a:t>
            </a:r>
            <a:r>
              <a:rPr lang="en-US" sz="1600" i="1" dirty="0" smtClean="0">
                <a:latin typeface="Arial" pitchFamily="34" charset="0"/>
                <a:cs typeface="Arial" pitchFamily="34" charset="0"/>
              </a:rPr>
              <a:t> a </a:t>
            </a:r>
            <a:r>
              <a:rPr lang="en-US" sz="1600" i="1" dirty="0" err="1" smtClean="0">
                <a:latin typeface="Arial" pitchFamily="34" charset="0"/>
                <a:cs typeface="Arial" pitchFamily="34" charset="0"/>
              </a:rPr>
              <a:t>fost</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corect</a:t>
            </a:r>
            <a:r>
              <a:rPr lang="en-US" sz="1600" i="1" dirty="0" smtClean="0">
                <a:latin typeface="Arial" pitchFamily="34" charset="0"/>
                <a:cs typeface="Arial" pitchFamily="34" charset="0"/>
              </a:rPr>
              <a:t> cu </a:t>
            </a:r>
            <a:r>
              <a:rPr lang="en-US" sz="1600" i="1" dirty="0" err="1" smtClean="0">
                <a:latin typeface="Arial" pitchFamily="34" charset="0"/>
                <a:cs typeface="Arial" pitchFamily="34" charset="0"/>
              </a:rPr>
              <a:t>vlahii</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atunci</a:t>
            </a:r>
            <a:r>
              <a:rPr lang="en-US" sz="1600" i="1" dirty="0" smtClean="0">
                <a:latin typeface="Arial" pitchFamily="34" charset="0"/>
                <a:cs typeface="Arial" pitchFamily="34" charset="0"/>
              </a:rPr>
              <a:t> de </a:t>
            </a:r>
            <a:r>
              <a:rPr lang="en-US" sz="1600" i="1" dirty="0" err="1" smtClean="0">
                <a:latin typeface="Arial" pitchFamily="34" charset="0"/>
                <a:cs typeface="Arial" pitchFamily="34" charset="0"/>
              </a:rPr>
              <a:t>ce</a:t>
            </a:r>
            <a:r>
              <a:rPr lang="en-US" sz="1600" i="1" dirty="0" smtClean="0">
                <a:latin typeface="Arial" pitchFamily="34" charset="0"/>
                <a:cs typeface="Arial" pitchFamily="34" charset="0"/>
              </a:rPr>
              <a:t> nu </a:t>
            </a:r>
            <a:r>
              <a:rPr lang="en-US" sz="1600" i="1" dirty="0" err="1" smtClean="0">
                <a:latin typeface="Arial" pitchFamily="34" charset="0"/>
                <a:cs typeface="Arial" pitchFamily="34" charset="0"/>
              </a:rPr>
              <a:t>avem</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oportunităţile</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pe</a:t>
            </a:r>
            <a:r>
              <a:rPr lang="en-US" sz="1600" i="1" dirty="0" smtClean="0">
                <a:latin typeface="Arial" pitchFamily="34" charset="0"/>
                <a:cs typeface="Arial" pitchFamily="34" charset="0"/>
              </a:rPr>
              <a:t> care le au </a:t>
            </a:r>
            <a:r>
              <a:rPr lang="en-US" sz="1600" i="1" dirty="0" err="1" smtClean="0">
                <a:latin typeface="Arial" pitchFamily="34" charset="0"/>
                <a:cs typeface="Arial" pitchFamily="34" charset="0"/>
              </a:rPr>
              <a:t>celelalte</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grupuri</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minoritare</a:t>
            </a:r>
            <a:r>
              <a:rPr lang="en-US" sz="1600" i="1" dirty="0" smtClean="0">
                <a:latin typeface="Arial" pitchFamily="34" charset="0"/>
                <a:cs typeface="Arial" pitchFamily="34" charset="0"/>
              </a:rPr>
              <a:t> din Serbia" (…). </a:t>
            </a:r>
            <a:endParaRPr lang="ro-RO" sz="1600" i="1" dirty="0" smtClean="0">
              <a:latin typeface="Arial" pitchFamily="34" charset="0"/>
              <a:cs typeface="Arial" pitchFamily="34" charset="0"/>
            </a:endParaRPr>
          </a:p>
          <a:p>
            <a:pPr algn="just">
              <a:buFont typeface="Arial" pitchFamily="34" charset="0"/>
              <a:buChar char="•"/>
            </a:pPr>
            <a:r>
              <a:rPr lang="ro-RO" sz="1600" b="1" dirty="0" smtClean="0">
                <a:latin typeface="Arial" pitchFamily="34" charset="0"/>
                <a:cs typeface="Arial" pitchFamily="34" charset="0"/>
              </a:rPr>
              <a:t>Limba vlahă este limba română </a:t>
            </a:r>
            <a:r>
              <a:rPr lang="ro-RO" sz="1600" dirty="0" smtClean="0">
                <a:latin typeface="Arial" pitchFamily="34" charset="0"/>
                <a:cs typeface="Arial" pitchFamily="34" charset="0"/>
              </a:rPr>
              <a:t>vorbită în partea de vest și centrală</a:t>
            </a:r>
            <a:r>
              <a:rPr lang="ro-RO" sz="1600" b="1" dirty="0" smtClean="0">
                <a:latin typeface="Arial" pitchFamily="34" charset="0"/>
                <a:cs typeface="Arial" pitchFamily="34" charset="0"/>
              </a:rPr>
              <a:t> în graiul bănățean (muntenesc</a:t>
            </a:r>
            <a:r>
              <a:rPr lang="ro-RO" sz="1600" dirty="0" smtClean="0">
                <a:latin typeface="Arial" pitchFamily="34" charset="0"/>
                <a:cs typeface="Arial" pitchFamily="34" charset="0"/>
              </a:rPr>
              <a:t>) și în partea de </a:t>
            </a:r>
            <a:r>
              <a:rPr lang="ro-RO" sz="1600" b="1" dirty="0" smtClean="0">
                <a:latin typeface="Arial" pitchFamily="34" charset="0"/>
                <a:cs typeface="Arial" pitchFamily="34" charset="0"/>
              </a:rPr>
              <a:t>est în graiul oltenesc</a:t>
            </a:r>
            <a:endParaRPr lang="ro-RO" sz="1600"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eggis\Desktop\719px-Graiurile_din_Timoc.JPG"/>
          <p:cNvPicPr>
            <a:picLocks noChangeAspect="1" noChangeArrowheads="1"/>
          </p:cNvPicPr>
          <p:nvPr/>
        </p:nvPicPr>
        <p:blipFill>
          <a:blip r:embed="rId2" cstate="print"/>
          <a:srcRect/>
          <a:stretch>
            <a:fillRect/>
          </a:stretch>
        </p:blipFill>
        <p:spPr bwMode="auto">
          <a:xfrm>
            <a:off x="683568" y="161256"/>
            <a:ext cx="8038328" cy="6696744"/>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a:xfrm>
            <a:off x="395536" y="260648"/>
            <a:ext cx="8229600" cy="1143000"/>
          </a:xfrm>
        </p:spPr>
        <p:txBody>
          <a:bodyPr>
            <a:normAutofit/>
          </a:bodyPr>
          <a:lstStyle/>
          <a:p>
            <a:pPr algn="ctr"/>
            <a:r>
              <a:rPr lang="ro-RO" sz="2400" b="1" dirty="0" smtClean="0">
                <a:solidFill>
                  <a:schemeClr val="tx1"/>
                </a:solidFill>
              </a:rPr>
              <a:t>Lupta pentru supraviețuirea comunității române ca minoritate națională în Serbia </a:t>
            </a:r>
            <a:endParaRPr lang="ro-RO" sz="2400" b="1" dirty="0">
              <a:solidFill>
                <a:schemeClr val="tx1"/>
              </a:solidFill>
            </a:endParaRPr>
          </a:p>
        </p:txBody>
      </p:sp>
      <p:sp>
        <p:nvSpPr>
          <p:cNvPr id="3" name="Substituent conținut 2"/>
          <p:cNvSpPr>
            <a:spLocks noGrp="1"/>
          </p:cNvSpPr>
          <p:nvPr>
            <p:ph idx="1"/>
          </p:nvPr>
        </p:nvSpPr>
        <p:spPr>
          <a:xfrm>
            <a:off x="457200" y="1628800"/>
            <a:ext cx="8229600" cy="4695800"/>
          </a:xfrm>
        </p:spPr>
        <p:txBody>
          <a:bodyPr>
            <a:normAutofit fontScale="85000" lnSpcReduction="20000"/>
          </a:bodyPr>
          <a:lstStyle/>
          <a:p>
            <a:pPr algn="just"/>
            <a:r>
              <a:rPr lang="en-US" dirty="0" smtClean="0"/>
              <a:t> 2003, </a:t>
            </a:r>
            <a:r>
              <a:rPr lang="en-US" dirty="0" err="1" smtClean="0"/>
              <a:t>Boian</a:t>
            </a:r>
            <a:r>
              <a:rPr lang="en-US" dirty="0" smtClean="0"/>
              <a:t> </a:t>
            </a:r>
            <a:r>
              <a:rPr lang="en-US" dirty="0" err="1" smtClean="0"/>
              <a:t>Alexandrovic</a:t>
            </a:r>
            <a:r>
              <a:rPr lang="en-US" dirty="0" smtClean="0"/>
              <a:t> a </a:t>
            </a:r>
            <a:r>
              <a:rPr lang="en-US" dirty="0" err="1" smtClean="0"/>
              <a:t>ridicat</a:t>
            </a:r>
            <a:r>
              <a:rPr lang="en-US" dirty="0" smtClean="0"/>
              <a:t> la </a:t>
            </a:r>
            <a:r>
              <a:rPr lang="en-US" dirty="0" err="1" smtClean="0"/>
              <a:t>Mălăinița</a:t>
            </a:r>
            <a:r>
              <a:rPr lang="en-US" dirty="0" smtClean="0"/>
              <a:t> din </a:t>
            </a:r>
            <a:r>
              <a:rPr lang="en-US" dirty="0" err="1" smtClean="0"/>
              <a:t>fonduri</a:t>
            </a:r>
            <a:r>
              <a:rPr lang="en-US" dirty="0" smtClean="0"/>
              <a:t> </a:t>
            </a:r>
            <a:r>
              <a:rPr lang="en-US" dirty="0" err="1" smtClean="0"/>
              <a:t>proprii</a:t>
            </a:r>
            <a:r>
              <a:rPr lang="en-US" dirty="0" smtClean="0"/>
              <a:t>, </a:t>
            </a:r>
            <a:r>
              <a:rPr lang="en-US" dirty="0" err="1" smtClean="0"/>
              <a:t>pe</a:t>
            </a:r>
            <a:r>
              <a:rPr lang="en-US" dirty="0" smtClean="0"/>
              <a:t> un </a:t>
            </a:r>
            <a:r>
              <a:rPr lang="en-US" dirty="0" err="1" smtClean="0"/>
              <a:t>teren</a:t>
            </a:r>
            <a:r>
              <a:rPr lang="en-US" dirty="0" smtClean="0"/>
              <a:t> </a:t>
            </a:r>
            <a:r>
              <a:rPr lang="en-US" dirty="0" err="1" smtClean="0"/>
              <a:t>aflat</a:t>
            </a:r>
            <a:r>
              <a:rPr lang="en-US" dirty="0" smtClean="0"/>
              <a:t> </a:t>
            </a:r>
            <a:r>
              <a:rPr lang="en-US" dirty="0" err="1" smtClean="0"/>
              <a:t>în</a:t>
            </a:r>
            <a:r>
              <a:rPr lang="en-US" dirty="0" smtClean="0"/>
              <a:t> </a:t>
            </a:r>
            <a:r>
              <a:rPr lang="en-US" dirty="0" err="1" smtClean="0"/>
              <a:t>proprietatea</a:t>
            </a:r>
            <a:r>
              <a:rPr lang="en-US" dirty="0" smtClean="0"/>
              <a:t> </a:t>
            </a:r>
            <a:r>
              <a:rPr lang="en-US" dirty="0" err="1" smtClean="0"/>
              <a:t>sa</a:t>
            </a:r>
            <a:r>
              <a:rPr lang="en-US" dirty="0" smtClean="0"/>
              <a:t>, prima </a:t>
            </a:r>
            <a:r>
              <a:rPr lang="en-US" dirty="0" err="1" smtClean="0"/>
              <a:t>biserică</a:t>
            </a:r>
            <a:r>
              <a:rPr lang="en-US" dirty="0" smtClean="0"/>
              <a:t> </a:t>
            </a:r>
            <a:r>
              <a:rPr lang="en-US" dirty="0" err="1" smtClean="0"/>
              <a:t>ortodoxă</a:t>
            </a:r>
            <a:r>
              <a:rPr lang="en-US" dirty="0" smtClean="0"/>
              <a:t> </a:t>
            </a:r>
            <a:r>
              <a:rPr lang="en-US" dirty="0" err="1" smtClean="0"/>
              <a:t>română</a:t>
            </a:r>
            <a:r>
              <a:rPr lang="en-US" dirty="0" smtClean="0"/>
              <a:t> din Serbia de </a:t>
            </a:r>
            <a:r>
              <a:rPr lang="en-US" dirty="0" err="1" smtClean="0"/>
              <a:t>răsărit</a:t>
            </a:r>
            <a:r>
              <a:rPr lang="en-US" dirty="0" smtClean="0"/>
              <a:t>. </a:t>
            </a:r>
            <a:r>
              <a:rPr lang="en-US" dirty="0" err="1" smtClean="0"/>
              <a:t>Urmează</a:t>
            </a:r>
            <a:r>
              <a:rPr lang="en-US" dirty="0" smtClean="0"/>
              <a:t> un conflict </a:t>
            </a:r>
            <a:r>
              <a:rPr lang="en-US" dirty="0" err="1" smtClean="0"/>
              <a:t>îndelungat</a:t>
            </a:r>
            <a:r>
              <a:rPr lang="en-US" dirty="0" smtClean="0"/>
              <a:t> cu </a:t>
            </a:r>
            <a:r>
              <a:rPr lang="en-US" dirty="0" err="1" smtClean="0"/>
              <a:t>autoritățile</a:t>
            </a:r>
            <a:r>
              <a:rPr lang="en-US" dirty="0" smtClean="0"/>
              <a:t> </a:t>
            </a:r>
            <a:r>
              <a:rPr lang="en-US" dirty="0" err="1" smtClean="0"/>
              <a:t>sârbe</a:t>
            </a:r>
            <a:r>
              <a:rPr lang="en-US" dirty="0" smtClean="0"/>
              <a:t>, care </a:t>
            </a:r>
            <a:r>
              <a:rPr lang="en-US" dirty="0" err="1" smtClean="0"/>
              <a:t>cereau</a:t>
            </a:r>
            <a:r>
              <a:rPr lang="en-US" dirty="0" smtClean="0"/>
              <a:t> </a:t>
            </a:r>
            <a:r>
              <a:rPr lang="en-US" dirty="0" err="1" smtClean="0"/>
              <a:t>demolarea</a:t>
            </a:r>
            <a:r>
              <a:rPr lang="en-US" dirty="0" smtClean="0"/>
              <a:t> </a:t>
            </a:r>
            <a:r>
              <a:rPr lang="en-US" dirty="0" err="1" smtClean="0"/>
              <a:t>lăcașului</a:t>
            </a:r>
            <a:r>
              <a:rPr lang="en-US" dirty="0" smtClean="0"/>
              <a:t>, </a:t>
            </a:r>
            <a:r>
              <a:rPr lang="en-US" dirty="0" err="1" smtClean="0"/>
              <a:t>invocând</a:t>
            </a:r>
            <a:r>
              <a:rPr lang="en-US" dirty="0" smtClean="0"/>
              <a:t> </a:t>
            </a:r>
            <a:r>
              <a:rPr lang="en-US" dirty="0" err="1" smtClean="0"/>
              <a:t>ilegalitatea</a:t>
            </a:r>
            <a:r>
              <a:rPr lang="en-US" dirty="0" smtClean="0"/>
              <a:t> </a:t>
            </a:r>
            <a:r>
              <a:rPr lang="en-US" dirty="0" err="1" smtClean="0"/>
              <a:t>acestei</a:t>
            </a:r>
            <a:r>
              <a:rPr lang="en-US" dirty="0" smtClean="0"/>
              <a:t> </a:t>
            </a:r>
            <a:r>
              <a:rPr lang="en-US" dirty="0" err="1" smtClean="0"/>
              <a:t>construcții</a:t>
            </a:r>
            <a:r>
              <a:rPr lang="en-US" dirty="0" smtClean="0"/>
              <a:t>. Un </a:t>
            </a:r>
            <a:r>
              <a:rPr lang="en-US" dirty="0" err="1" smtClean="0"/>
              <a:t>oponent</a:t>
            </a:r>
            <a:r>
              <a:rPr lang="en-US" dirty="0" smtClean="0"/>
              <a:t> vehement a </a:t>
            </a:r>
            <a:r>
              <a:rPr lang="en-US" dirty="0" err="1" smtClean="0"/>
              <a:t>lui</a:t>
            </a:r>
            <a:r>
              <a:rPr lang="en-US" dirty="0" smtClean="0"/>
              <a:t> </a:t>
            </a:r>
            <a:r>
              <a:rPr lang="en-US" dirty="0" err="1" smtClean="0"/>
              <a:t>Alexandrovic</a:t>
            </a:r>
            <a:r>
              <a:rPr lang="en-US" dirty="0" smtClean="0"/>
              <a:t> </a:t>
            </a:r>
            <a:r>
              <a:rPr lang="en-US" dirty="0" err="1" smtClean="0"/>
              <a:t>este</a:t>
            </a:r>
            <a:r>
              <a:rPr lang="en-US" dirty="0" smtClean="0"/>
              <a:t> </a:t>
            </a:r>
            <a:r>
              <a:rPr lang="en-US" dirty="0" err="1" smtClean="0"/>
              <a:t>și</a:t>
            </a:r>
            <a:r>
              <a:rPr lang="en-US" dirty="0" smtClean="0"/>
              <a:t> </a:t>
            </a:r>
            <a:r>
              <a:rPr lang="en-US" dirty="0" err="1" smtClean="0"/>
              <a:t>Biserica</a:t>
            </a:r>
            <a:r>
              <a:rPr lang="en-US" dirty="0" smtClean="0"/>
              <a:t> </a:t>
            </a:r>
            <a:r>
              <a:rPr lang="en-US" dirty="0" err="1" smtClean="0"/>
              <a:t>Ortodoxă</a:t>
            </a:r>
            <a:r>
              <a:rPr lang="en-US" dirty="0" smtClean="0"/>
              <a:t> </a:t>
            </a:r>
            <a:r>
              <a:rPr lang="en-US" dirty="0" err="1" smtClean="0"/>
              <a:t>Sârbă</a:t>
            </a:r>
            <a:r>
              <a:rPr lang="en-US" dirty="0" smtClean="0"/>
              <a:t> care se </a:t>
            </a:r>
            <a:r>
              <a:rPr lang="en-US" dirty="0" err="1" smtClean="0"/>
              <a:t>teme</a:t>
            </a:r>
            <a:r>
              <a:rPr lang="en-US" dirty="0" smtClean="0"/>
              <a:t> </a:t>
            </a:r>
            <a:r>
              <a:rPr lang="en-US" dirty="0" err="1" smtClean="0"/>
              <a:t>să-și</a:t>
            </a:r>
            <a:r>
              <a:rPr lang="en-US" dirty="0" smtClean="0"/>
              <a:t> </a:t>
            </a:r>
            <a:r>
              <a:rPr lang="en-US" dirty="0" err="1" smtClean="0"/>
              <a:t>piardă</a:t>
            </a:r>
            <a:r>
              <a:rPr lang="en-US" dirty="0" smtClean="0"/>
              <a:t> </a:t>
            </a:r>
            <a:r>
              <a:rPr lang="en-US" dirty="0" err="1" smtClean="0"/>
              <a:t>influența</a:t>
            </a:r>
            <a:r>
              <a:rPr lang="en-US" dirty="0" smtClean="0"/>
              <a:t> </a:t>
            </a:r>
            <a:r>
              <a:rPr lang="en-US" dirty="0" err="1" smtClean="0"/>
              <a:t>în</a:t>
            </a:r>
            <a:r>
              <a:rPr lang="en-US" dirty="0" smtClean="0"/>
              <a:t> </a:t>
            </a:r>
            <a:r>
              <a:rPr lang="en-US" dirty="0" err="1" smtClean="0"/>
              <a:t>acest</a:t>
            </a:r>
            <a:r>
              <a:rPr lang="en-US" dirty="0" smtClean="0"/>
              <a:t> </a:t>
            </a:r>
            <a:r>
              <a:rPr lang="en-US" dirty="0" err="1" smtClean="0"/>
              <a:t>colț</a:t>
            </a:r>
            <a:r>
              <a:rPr lang="en-US" dirty="0" smtClean="0"/>
              <a:t> al </a:t>
            </a:r>
            <a:r>
              <a:rPr lang="en-US" dirty="0" err="1" smtClean="0"/>
              <a:t>Serbiei</a:t>
            </a:r>
            <a:r>
              <a:rPr lang="en-US" dirty="0" smtClean="0"/>
              <a:t>. </a:t>
            </a:r>
            <a:r>
              <a:rPr lang="en-US" dirty="0" err="1" smtClean="0"/>
              <a:t>Scandalul</a:t>
            </a:r>
            <a:r>
              <a:rPr lang="en-US" dirty="0" smtClean="0"/>
              <a:t> a </a:t>
            </a:r>
            <a:r>
              <a:rPr lang="en-US" dirty="0" err="1" smtClean="0"/>
              <a:t>ajuns</a:t>
            </a:r>
            <a:r>
              <a:rPr lang="en-US" dirty="0" smtClean="0"/>
              <a:t> </a:t>
            </a:r>
            <a:r>
              <a:rPr lang="en-US" dirty="0" err="1" smtClean="0"/>
              <a:t>să</a:t>
            </a:r>
            <a:r>
              <a:rPr lang="en-US" dirty="0" smtClean="0"/>
              <a:t> fie </a:t>
            </a:r>
            <a:r>
              <a:rPr lang="en-US" dirty="0" err="1" smtClean="0"/>
              <a:t>comentat</a:t>
            </a:r>
            <a:r>
              <a:rPr lang="en-US" dirty="0" smtClean="0"/>
              <a:t> </a:t>
            </a:r>
            <a:r>
              <a:rPr lang="en-US" dirty="0" err="1" smtClean="0"/>
              <a:t>în</a:t>
            </a:r>
            <a:r>
              <a:rPr lang="en-US" dirty="0" smtClean="0"/>
              <a:t> </a:t>
            </a:r>
            <a:r>
              <a:rPr lang="en-US" dirty="0" err="1" smtClean="0"/>
              <a:t>presa</a:t>
            </a:r>
            <a:r>
              <a:rPr lang="en-US" dirty="0" smtClean="0"/>
              <a:t> </a:t>
            </a:r>
            <a:r>
              <a:rPr lang="en-US" dirty="0" err="1" smtClean="0"/>
              <a:t>internațională</a:t>
            </a:r>
            <a:r>
              <a:rPr lang="en-US" dirty="0" smtClean="0"/>
              <a:t>. </a:t>
            </a:r>
            <a:r>
              <a:rPr lang="en-US" dirty="0" err="1" smtClean="0"/>
              <a:t>În</a:t>
            </a:r>
            <a:r>
              <a:rPr lang="en-US" dirty="0" smtClean="0"/>
              <a:t> </a:t>
            </a:r>
            <a:r>
              <a:rPr lang="en-US" dirty="0" err="1" smtClean="0"/>
              <a:t>aprilie</a:t>
            </a:r>
            <a:r>
              <a:rPr lang="en-US" dirty="0" smtClean="0"/>
              <a:t> 2005, </a:t>
            </a:r>
            <a:r>
              <a:rPr lang="en-US" dirty="0" err="1" smtClean="0"/>
              <a:t>incidentul</a:t>
            </a:r>
            <a:r>
              <a:rPr lang="en-US" dirty="0" smtClean="0"/>
              <a:t> a </a:t>
            </a:r>
            <a:r>
              <a:rPr lang="en-US" dirty="0" err="1" smtClean="0"/>
              <a:t>fost</a:t>
            </a:r>
            <a:r>
              <a:rPr lang="en-US" dirty="0" smtClean="0"/>
              <a:t> </a:t>
            </a:r>
            <a:r>
              <a:rPr lang="en-US" dirty="0" err="1" smtClean="0"/>
              <a:t>discutat</a:t>
            </a:r>
            <a:r>
              <a:rPr lang="en-US" dirty="0" smtClean="0"/>
              <a:t> </a:t>
            </a:r>
            <a:r>
              <a:rPr lang="en-US" dirty="0" err="1" smtClean="0"/>
              <a:t>și</a:t>
            </a:r>
            <a:r>
              <a:rPr lang="en-US" dirty="0" smtClean="0"/>
              <a:t> la </a:t>
            </a:r>
            <a:r>
              <a:rPr lang="en-US" dirty="0" err="1" smtClean="0"/>
              <a:t>adunarea</a:t>
            </a:r>
            <a:r>
              <a:rPr lang="en-US" dirty="0" smtClean="0"/>
              <a:t> </a:t>
            </a:r>
            <a:r>
              <a:rPr lang="en-US" dirty="0" err="1" smtClean="0"/>
              <a:t>Consiliului</a:t>
            </a:r>
            <a:r>
              <a:rPr lang="en-US" dirty="0" smtClean="0"/>
              <a:t> </a:t>
            </a:r>
            <a:r>
              <a:rPr lang="en-US" dirty="0" err="1" smtClean="0"/>
              <a:t>Europei</a:t>
            </a:r>
            <a:r>
              <a:rPr lang="en-US" dirty="0" smtClean="0"/>
              <a:t>. La </a:t>
            </a:r>
            <a:r>
              <a:rPr lang="en-US" dirty="0" err="1" smtClean="0"/>
              <a:t>sfârșitul</a:t>
            </a:r>
            <a:r>
              <a:rPr lang="en-US" dirty="0" smtClean="0"/>
              <a:t> </a:t>
            </a:r>
            <a:r>
              <a:rPr lang="en-US" dirty="0" err="1" smtClean="0"/>
              <a:t>anului</a:t>
            </a:r>
            <a:r>
              <a:rPr lang="en-US" dirty="0" smtClean="0"/>
              <a:t> 2006, </a:t>
            </a:r>
            <a:r>
              <a:rPr lang="en-US" dirty="0" err="1" smtClean="0"/>
              <a:t>ipodiaconul</a:t>
            </a:r>
            <a:r>
              <a:rPr lang="en-US" dirty="0" smtClean="0"/>
              <a:t> </a:t>
            </a:r>
            <a:r>
              <a:rPr lang="en-US" dirty="0" err="1" smtClean="0"/>
              <a:t>Boian</a:t>
            </a:r>
            <a:r>
              <a:rPr lang="en-US" dirty="0" smtClean="0"/>
              <a:t> </a:t>
            </a:r>
            <a:r>
              <a:rPr lang="en-US" dirty="0" err="1" smtClean="0"/>
              <a:t>Alecsandrovic</a:t>
            </a:r>
            <a:r>
              <a:rPr lang="en-US" dirty="0" smtClean="0"/>
              <a:t>, a </a:t>
            </a:r>
            <a:r>
              <a:rPr lang="en-US" dirty="0" err="1" smtClean="0"/>
              <a:t>fost</a:t>
            </a:r>
            <a:r>
              <a:rPr lang="en-US" dirty="0" smtClean="0"/>
              <a:t> </a:t>
            </a:r>
            <a:r>
              <a:rPr lang="en-US" dirty="0" err="1" smtClean="0"/>
              <a:t>condamnat</a:t>
            </a:r>
            <a:r>
              <a:rPr lang="en-US" dirty="0" smtClean="0"/>
              <a:t> la </a:t>
            </a:r>
            <a:r>
              <a:rPr lang="en-US" dirty="0" err="1" smtClean="0"/>
              <a:t>două</a:t>
            </a:r>
            <a:r>
              <a:rPr lang="en-US" dirty="0" smtClean="0"/>
              <a:t> </a:t>
            </a:r>
            <a:r>
              <a:rPr lang="en-US" dirty="0" err="1" smtClean="0"/>
              <a:t>luni</a:t>
            </a:r>
            <a:r>
              <a:rPr lang="en-US" dirty="0" smtClean="0"/>
              <a:t> de </a:t>
            </a:r>
            <a:r>
              <a:rPr lang="en-US" dirty="0" err="1" smtClean="0"/>
              <a:t>inchisoare</a:t>
            </a:r>
            <a:r>
              <a:rPr lang="en-US" dirty="0" smtClean="0"/>
              <a:t>, cu </a:t>
            </a:r>
            <a:r>
              <a:rPr lang="en-US" dirty="0" err="1" smtClean="0"/>
              <a:t>suspendare</a:t>
            </a:r>
            <a:r>
              <a:rPr lang="en-US" dirty="0" smtClean="0"/>
              <a:t>. </a:t>
            </a:r>
            <a:endParaRPr lang="ro-RO" dirty="0" smtClean="0"/>
          </a:p>
          <a:p>
            <a:pPr algn="just"/>
            <a:r>
              <a:rPr lang="en-US" dirty="0" err="1" smtClean="0"/>
              <a:t>În</a:t>
            </a:r>
            <a:r>
              <a:rPr lang="en-US" dirty="0" smtClean="0"/>
              <a:t> 2010, </a:t>
            </a:r>
            <a:r>
              <a:rPr lang="en-US" dirty="0" err="1" smtClean="0"/>
              <a:t>autorităţile</a:t>
            </a:r>
            <a:r>
              <a:rPr lang="en-US" dirty="0" smtClean="0"/>
              <a:t> </a:t>
            </a:r>
            <a:r>
              <a:rPr lang="en-US" dirty="0" err="1" smtClean="0"/>
              <a:t>sârbe</a:t>
            </a:r>
            <a:r>
              <a:rPr lang="en-US" dirty="0" smtClean="0"/>
              <a:t> au </a:t>
            </a:r>
            <a:r>
              <a:rPr lang="en-US" dirty="0" err="1" smtClean="0"/>
              <a:t>anchetat</a:t>
            </a:r>
            <a:r>
              <a:rPr lang="en-US" dirty="0" smtClean="0"/>
              <a:t> </a:t>
            </a:r>
            <a:r>
              <a:rPr lang="en-US" dirty="0" err="1" smtClean="0"/>
              <a:t>peste</a:t>
            </a:r>
            <a:r>
              <a:rPr lang="en-US" dirty="0" smtClean="0"/>
              <a:t> 300 de </a:t>
            </a:r>
            <a:r>
              <a:rPr lang="en-US" dirty="0" err="1" smtClean="0"/>
              <a:t>români</a:t>
            </a:r>
            <a:r>
              <a:rPr lang="en-US" dirty="0" smtClean="0"/>
              <a:t> </a:t>
            </a:r>
            <a:r>
              <a:rPr lang="en-US" dirty="0" err="1" smtClean="0"/>
              <a:t>timoceni</a:t>
            </a:r>
            <a:r>
              <a:rPr lang="en-US" dirty="0" smtClean="0"/>
              <a:t> din </a:t>
            </a:r>
            <a:r>
              <a:rPr lang="en-US" dirty="0" err="1" smtClean="0"/>
              <a:t>oraşele</a:t>
            </a:r>
            <a:r>
              <a:rPr lang="en-US" dirty="0" smtClean="0"/>
              <a:t> </a:t>
            </a:r>
            <a:r>
              <a:rPr lang="en-US" dirty="0" err="1" smtClean="0"/>
              <a:t>Petrovac</a:t>
            </a:r>
            <a:r>
              <a:rPr lang="en-US" dirty="0" smtClean="0"/>
              <a:t> </a:t>
            </a:r>
            <a:r>
              <a:rPr lang="en-US" dirty="0" err="1" smtClean="0"/>
              <a:t>şi</a:t>
            </a:r>
            <a:r>
              <a:rPr lang="en-US" dirty="0" smtClean="0"/>
              <a:t> </a:t>
            </a:r>
            <a:r>
              <a:rPr lang="en-US" dirty="0" err="1" smtClean="0"/>
              <a:t>Pojarevac</a:t>
            </a:r>
            <a:r>
              <a:rPr lang="en-US" dirty="0" smtClean="0"/>
              <a:t>, </a:t>
            </a:r>
            <a:r>
              <a:rPr lang="en-US" dirty="0" err="1" smtClean="0"/>
              <a:t>acuzaţi</a:t>
            </a:r>
            <a:r>
              <a:rPr lang="en-US" dirty="0" smtClean="0"/>
              <a:t> </a:t>
            </a:r>
            <a:r>
              <a:rPr lang="en-US" dirty="0" err="1" smtClean="0"/>
              <a:t>că</a:t>
            </a:r>
            <a:r>
              <a:rPr lang="en-US" dirty="0" smtClean="0"/>
              <a:t> </a:t>
            </a:r>
            <a:r>
              <a:rPr lang="en-US" dirty="0" err="1" smtClean="0"/>
              <a:t>ar</a:t>
            </a:r>
            <a:r>
              <a:rPr lang="en-US" dirty="0" smtClean="0"/>
              <a:t> </a:t>
            </a:r>
            <a:r>
              <a:rPr lang="en-US" dirty="0" err="1" smtClean="0"/>
              <a:t>fi</a:t>
            </a:r>
            <a:r>
              <a:rPr lang="en-US" dirty="0" smtClean="0"/>
              <a:t> </a:t>
            </a:r>
            <a:r>
              <a:rPr lang="en-US" dirty="0" err="1" smtClean="0"/>
              <a:t>falsificat</a:t>
            </a:r>
            <a:r>
              <a:rPr lang="en-US" dirty="0" smtClean="0"/>
              <a:t> </a:t>
            </a:r>
            <a:r>
              <a:rPr lang="en-US" dirty="0" err="1" smtClean="0"/>
              <a:t>listele</a:t>
            </a:r>
            <a:r>
              <a:rPr lang="en-US" dirty="0" smtClean="0"/>
              <a:t> </a:t>
            </a:r>
            <a:r>
              <a:rPr lang="en-US" dirty="0" err="1" smtClean="0"/>
              <a:t>pentru</a:t>
            </a:r>
            <a:r>
              <a:rPr lang="en-US" dirty="0" smtClean="0"/>
              <a:t> </a:t>
            </a:r>
            <a:r>
              <a:rPr lang="en-US" dirty="0" err="1" smtClean="0"/>
              <a:t>alegerile</a:t>
            </a:r>
            <a:r>
              <a:rPr lang="en-US" dirty="0" smtClean="0"/>
              <a:t> </a:t>
            </a:r>
            <a:r>
              <a:rPr lang="en-US" dirty="0" err="1" smtClean="0"/>
              <a:t>Consiliului</a:t>
            </a:r>
            <a:r>
              <a:rPr lang="en-US" dirty="0" smtClean="0"/>
              <a:t> </a:t>
            </a:r>
            <a:r>
              <a:rPr lang="en-US" dirty="0" err="1" smtClean="0"/>
              <a:t>Naţional</a:t>
            </a:r>
            <a:r>
              <a:rPr lang="en-US" dirty="0" smtClean="0"/>
              <a:t> al </a:t>
            </a:r>
            <a:r>
              <a:rPr lang="en-US" dirty="0" err="1" smtClean="0"/>
              <a:t>Minorităţii</a:t>
            </a:r>
            <a:r>
              <a:rPr lang="en-US" dirty="0" smtClean="0"/>
              <a:t> </a:t>
            </a:r>
            <a:r>
              <a:rPr lang="en-US" dirty="0" err="1" smtClean="0"/>
              <a:t>Vlahe</a:t>
            </a:r>
            <a:r>
              <a:rPr lang="en-US" dirty="0" smtClean="0"/>
              <a:t>. </a:t>
            </a:r>
            <a:r>
              <a:rPr lang="en-US" dirty="0" err="1" smtClean="0"/>
              <a:t>Aceştia</a:t>
            </a:r>
            <a:r>
              <a:rPr lang="en-US" dirty="0" smtClean="0"/>
              <a:t> au </a:t>
            </a:r>
            <a:r>
              <a:rPr lang="en-US" dirty="0" err="1" smtClean="0"/>
              <a:t>fost</a:t>
            </a:r>
            <a:r>
              <a:rPr lang="en-US" dirty="0" smtClean="0"/>
              <a:t> </a:t>
            </a:r>
            <a:r>
              <a:rPr lang="en-US" dirty="0" err="1" smtClean="0"/>
              <a:t>ameninţaţi</a:t>
            </a:r>
            <a:r>
              <a:rPr lang="en-US" dirty="0" smtClean="0"/>
              <a:t> </a:t>
            </a:r>
            <a:r>
              <a:rPr lang="en-US" dirty="0" err="1" smtClean="0"/>
              <a:t>şi</a:t>
            </a:r>
            <a:r>
              <a:rPr lang="en-US" dirty="0" smtClean="0"/>
              <a:t> </a:t>
            </a:r>
            <a:r>
              <a:rPr lang="en-US" dirty="0" err="1" smtClean="0"/>
              <a:t>făcuţi</a:t>
            </a:r>
            <a:r>
              <a:rPr lang="en-US" dirty="0" smtClean="0"/>
              <a:t> </a:t>
            </a:r>
            <a:r>
              <a:rPr lang="en-US" dirty="0" err="1" smtClean="0"/>
              <a:t>trădători</a:t>
            </a:r>
            <a:r>
              <a:rPr lang="en-US" dirty="0" smtClean="0"/>
              <a:t> </a:t>
            </a:r>
            <a:r>
              <a:rPr lang="en-US" dirty="0" err="1" smtClean="0"/>
              <a:t>pentru</a:t>
            </a:r>
            <a:r>
              <a:rPr lang="en-US" dirty="0" smtClean="0"/>
              <a:t> „</a:t>
            </a:r>
            <a:r>
              <a:rPr lang="en-US" dirty="0" err="1" smtClean="0"/>
              <a:t>vina</a:t>
            </a:r>
            <a:r>
              <a:rPr lang="en-US" dirty="0" smtClean="0"/>
              <a:t>" de a se </a:t>
            </a:r>
            <a:r>
              <a:rPr lang="en-US" dirty="0" err="1" smtClean="0"/>
              <a:t>fi</a:t>
            </a:r>
            <a:r>
              <a:rPr lang="en-US" dirty="0" smtClean="0"/>
              <a:t> </a:t>
            </a:r>
            <a:r>
              <a:rPr lang="en-US" dirty="0" err="1" smtClean="0"/>
              <a:t>înscris</a:t>
            </a:r>
            <a:r>
              <a:rPr lang="en-US" dirty="0" smtClean="0"/>
              <a:t> </a:t>
            </a:r>
            <a:r>
              <a:rPr lang="en-US" dirty="0" err="1" smtClean="0"/>
              <a:t>pe</a:t>
            </a:r>
            <a:r>
              <a:rPr lang="en-US" dirty="0" smtClean="0"/>
              <a:t> </a:t>
            </a:r>
            <a:r>
              <a:rPr lang="en-US" dirty="0" err="1" smtClean="0"/>
              <a:t>listele</a:t>
            </a:r>
            <a:r>
              <a:rPr lang="en-US" dirty="0" smtClean="0"/>
              <a:t> </a:t>
            </a:r>
            <a:r>
              <a:rPr lang="en-US" dirty="0" err="1" smtClean="0"/>
              <a:t>româneşti</a:t>
            </a:r>
            <a:r>
              <a:rPr lang="en-US" dirty="0" smtClean="0"/>
              <a:t>. </a:t>
            </a:r>
            <a:endParaRPr lang="ro-RO"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a:xfrm>
            <a:off x="539552" y="260648"/>
            <a:ext cx="8147248" cy="864096"/>
          </a:xfrm>
        </p:spPr>
        <p:txBody>
          <a:bodyPr>
            <a:normAutofit fontScale="90000"/>
          </a:bodyPr>
          <a:lstStyle/>
          <a:p>
            <a:pPr algn="ctr"/>
            <a:r>
              <a:rPr lang="ro-RO" dirty="0" smtClean="0">
                <a:solidFill>
                  <a:schemeClr val="tx1"/>
                </a:solidFill>
              </a:rPr>
              <a:t/>
            </a:r>
            <a:br>
              <a:rPr lang="ro-RO" dirty="0" smtClean="0">
                <a:solidFill>
                  <a:schemeClr val="tx1"/>
                </a:solidFill>
              </a:rPr>
            </a:br>
            <a:r>
              <a:rPr lang="ro-RO" dirty="0" smtClean="0">
                <a:solidFill>
                  <a:schemeClr val="tx1"/>
                </a:solidFill>
              </a:rPr>
              <a:t/>
            </a:r>
            <a:br>
              <a:rPr lang="ro-RO" dirty="0" smtClean="0">
                <a:solidFill>
                  <a:schemeClr val="tx1"/>
                </a:solidFill>
              </a:rPr>
            </a:br>
            <a:r>
              <a:rPr lang="ro-RO" dirty="0" smtClean="0">
                <a:solidFill>
                  <a:schemeClr val="tx1"/>
                </a:solidFill>
              </a:rPr>
              <a:t/>
            </a:r>
            <a:br>
              <a:rPr lang="ro-RO" dirty="0" smtClean="0">
                <a:solidFill>
                  <a:schemeClr val="tx1"/>
                </a:solidFill>
              </a:rPr>
            </a:br>
            <a:r>
              <a:rPr lang="ro-RO" sz="3100" dirty="0" smtClean="0">
                <a:solidFill>
                  <a:schemeClr val="tx1"/>
                </a:solidFill>
              </a:rPr>
              <a:t>Poziția actuală a României față de românii </a:t>
            </a:r>
            <a:r>
              <a:rPr lang="ro-RO" sz="3100" dirty="0" err="1" smtClean="0">
                <a:solidFill>
                  <a:schemeClr val="tx1"/>
                </a:solidFill>
              </a:rPr>
              <a:t>timoceni</a:t>
            </a:r>
            <a:endParaRPr lang="ro-RO" sz="3100" dirty="0">
              <a:solidFill>
                <a:schemeClr val="tx1"/>
              </a:solidFill>
            </a:endParaRPr>
          </a:p>
        </p:txBody>
      </p:sp>
      <p:sp>
        <p:nvSpPr>
          <p:cNvPr id="3" name="Substituent conținut 2"/>
          <p:cNvSpPr>
            <a:spLocks noGrp="1"/>
          </p:cNvSpPr>
          <p:nvPr>
            <p:ph idx="1"/>
          </p:nvPr>
        </p:nvSpPr>
        <p:spPr>
          <a:xfrm>
            <a:off x="457200" y="1556792"/>
            <a:ext cx="8229600" cy="4767808"/>
          </a:xfrm>
        </p:spPr>
        <p:txBody>
          <a:bodyPr>
            <a:normAutofit fontScale="77500" lnSpcReduction="20000"/>
          </a:bodyPr>
          <a:lstStyle/>
          <a:p>
            <a:pPr algn="just"/>
            <a:r>
              <a:rPr lang="ro-RO" dirty="0" smtClean="0">
                <a:latin typeface="Arial" pitchFamily="34" charset="0"/>
                <a:cs typeface="Arial" pitchFamily="34" charset="0"/>
              </a:rPr>
              <a:t>2004 se solicită de către guvernul României deschiderea unui consulat la </a:t>
            </a:r>
            <a:r>
              <a:rPr lang="ro-RO" dirty="0" err="1" smtClean="0">
                <a:latin typeface="Arial" pitchFamily="34" charset="0"/>
                <a:cs typeface="Arial" pitchFamily="34" charset="0"/>
              </a:rPr>
              <a:t>Zajecear</a:t>
            </a:r>
            <a:r>
              <a:rPr lang="ro-RO" dirty="0" smtClean="0">
                <a:latin typeface="Arial" pitchFamily="34" charset="0"/>
                <a:cs typeface="Arial" pitchFamily="34" charset="0"/>
              </a:rPr>
              <a:t>, propunere respinsă de guvernul sârb</a:t>
            </a:r>
          </a:p>
          <a:p>
            <a:pPr algn="just"/>
            <a:r>
              <a:rPr lang="vi-VN" dirty="0" smtClean="0">
                <a:latin typeface="Arial" pitchFamily="34" charset="0"/>
                <a:cs typeface="Arial" pitchFamily="34" charset="0"/>
              </a:rPr>
              <a:t>România a cerut </a:t>
            </a:r>
            <a:r>
              <a:rPr lang="ro-RO" dirty="0" smtClean="0">
                <a:latin typeface="Arial" pitchFamily="34" charset="0"/>
                <a:cs typeface="Arial" pitchFamily="34" charset="0"/>
              </a:rPr>
              <a:t>pe 29.02.2012</a:t>
            </a:r>
            <a:r>
              <a:rPr lang="vi-VN" dirty="0" smtClean="0">
                <a:latin typeface="Arial" pitchFamily="34" charset="0"/>
                <a:cs typeface="Arial" pitchFamily="34" charset="0"/>
              </a:rPr>
              <a:t>, la Bruxelles, „garanții serioase</a:t>
            </a:r>
            <a:r>
              <a:rPr lang="ro-RO" dirty="0" smtClean="0">
                <a:latin typeface="Arial" pitchFamily="34" charset="0"/>
                <a:cs typeface="Arial" pitchFamily="34" charset="0"/>
              </a:rPr>
              <a:t> privind respectarea dreptului minorității vlahe</a:t>
            </a:r>
            <a:r>
              <a:rPr lang="vi-VN" dirty="0" smtClean="0">
                <a:latin typeface="Arial" pitchFamily="34" charset="0"/>
                <a:cs typeface="Arial" pitchFamily="34" charset="0"/>
              </a:rPr>
              <a:t>” pentru a-și da acordul ca Serbia să primească statutul de țară candidată la UE</a:t>
            </a:r>
            <a:endParaRPr lang="ro-RO" dirty="0" smtClean="0">
              <a:latin typeface="Arial" pitchFamily="34" charset="0"/>
              <a:cs typeface="Arial" pitchFamily="34" charset="0"/>
            </a:endParaRPr>
          </a:p>
          <a:p>
            <a:pPr algn="just"/>
            <a:r>
              <a:rPr lang="ro-RO" dirty="0" smtClean="0">
                <a:latin typeface="Arial" pitchFamily="34" charset="0"/>
                <a:cs typeface="Arial" pitchFamily="34" charset="0"/>
              </a:rPr>
              <a:t>Răspunsul inițial al </a:t>
            </a:r>
            <a:r>
              <a:rPr lang="vi-VN" dirty="0" smtClean="0">
                <a:latin typeface="Arial" pitchFamily="34" charset="0"/>
                <a:cs typeface="Arial" pitchFamily="34" charset="0"/>
              </a:rPr>
              <a:t>președintele sârb Boris Tadici a </a:t>
            </a:r>
            <a:r>
              <a:rPr lang="ro-RO" dirty="0" err="1" smtClean="0">
                <a:latin typeface="Arial" pitchFamily="34" charset="0"/>
                <a:cs typeface="Arial" pitchFamily="34" charset="0"/>
              </a:rPr>
              <a:t>fos</a:t>
            </a:r>
            <a:r>
              <a:rPr lang="vi-VN" dirty="0" smtClean="0">
                <a:latin typeface="Arial" pitchFamily="34" charset="0"/>
                <a:cs typeface="Arial" pitchFamily="34" charset="0"/>
              </a:rPr>
              <a:t>t că Serbia nu va accepta "condiţii imposibile şi nu va renunţa la principiile sale</a:t>
            </a:r>
            <a:r>
              <a:rPr lang="ro-RO" dirty="0" smtClean="0">
                <a:latin typeface="Arial" pitchFamily="34" charset="0"/>
                <a:cs typeface="Arial" pitchFamily="34" charset="0"/>
              </a:rPr>
              <a:t> </a:t>
            </a:r>
            <a:r>
              <a:rPr lang="vi-VN" dirty="0" smtClean="0">
                <a:latin typeface="Arial" pitchFamily="34" charset="0"/>
                <a:cs typeface="Arial" pitchFamily="34" charset="0"/>
              </a:rPr>
              <a:t>pentru aderarea la UE", subliniind că</a:t>
            </a:r>
            <a:r>
              <a:rPr lang="ro-RO" dirty="0" smtClean="0">
                <a:latin typeface="Arial" pitchFamily="34" charset="0"/>
                <a:cs typeface="Arial" pitchFamily="34" charset="0"/>
              </a:rPr>
              <a:t> </a:t>
            </a:r>
            <a:r>
              <a:rPr lang="vi-VN" dirty="0" smtClean="0">
                <a:latin typeface="Arial" pitchFamily="34" charset="0"/>
                <a:cs typeface="Arial" pitchFamily="34" charset="0"/>
              </a:rPr>
              <a:t>„vlahii de pe teritoriul sârb refuză să se declare români. Dacă noi nu vom stabili linii roşii, nimeni nu ne va lua în serios, iar acest lucru este valabil şi pentru minoritatea vlahă”</a:t>
            </a:r>
            <a:r>
              <a:rPr lang="ro-RO" dirty="0" smtClean="0">
                <a:latin typeface="Arial" pitchFamily="34" charset="0"/>
                <a:cs typeface="Arial" pitchFamily="34" charset="0"/>
              </a:rPr>
              <a:t>.</a:t>
            </a:r>
          </a:p>
          <a:p>
            <a:pPr algn="just"/>
            <a:r>
              <a:rPr lang="ro-RO" dirty="0" smtClean="0">
                <a:latin typeface="Arial" pitchFamily="34" charset="0"/>
                <a:cs typeface="Arial" pitchFamily="34" charset="0"/>
              </a:rPr>
              <a:t>Pe 01.03.2012 se încheie Protocolul privind situația minorității vlahe între România și Serbia, prin care se garantează câteva drepturi  fundamentale pentru această minoritatea: neamestecul autorităților sârbe în afirmarea identității, dreptul de a folosi scrierea latina, de a avea biserici, școli și informare in limba maternă.</a:t>
            </a:r>
          </a:p>
          <a:p>
            <a:pPr algn="just"/>
            <a:r>
              <a:rPr lang="ro-RO" dirty="0" smtClean="0">
                <a:latin typeface="Arial" pitchFamily="34" charset="0"/>
                <a:cs typeface="Arial" pitchFamily="34" charset="0"/>
              </a:rPr>
              <a:t>Ca urmare a încheierii Protocolului guvernul sârb acceptă deschiderea consulatului  român la </a:t>
            </a:r>
            <a:r>
              <a:rPr lang="ro-RO" dirty="0" err="1" smtClean="0">
                <a:latin typeface="Arial" pitchFamily="34" charset="0"/>
                <a:cs typeface="Arial" pitchFamily="34" charset="0"/>
              </a:rPr>
              <a:t>Zajecear</a:t>
            </a:r>
            <a:endParaRPr lang="ro-RO" dirty="0" smtClean="0">
              <a:latin typeface="Arial" pitchFamily="34" charset="0"/>
              <a:cs typeface="Arial"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leggis\Desktop\Iabucovat.jpg"/>
          <p:cNvPicPr>
            <a:picLocks noGrp="1" noChangeAspect="1" noChangeArrowheads="1"/>
          </p:cNvPicPr>
          <p:nvPr>
            <p:ph idx="1"/>
          </p:nvPr>
        </p:nvPicPr>
        <p:blipFill>
          <a:blip r:embed="rId2" cstate="print"/>
          <a:srcRect/>
          <a:stretch>
            <a:fillRect/>
          </a:stretch>
        </p:blipFill>
        <p:spPr bwMode="auto">
          <a:xfrm>
            <a:off x="0" y="0"/>
            <a:ext cx="3048000" cy="2261616"/>
          </a:xfrm>
          <a:prstGeom prst="rect">
            <a:avLst/>
          </a:prstGeom>
          <a:noFill/>
        </p:spPr>
      </p:pic>
      <p:pic>
        <p:nvPicPr>
          <p:cNvPr id="6147" name="Picture 3" descr="C:\Users\leggis\Desktop\images.jpg"/>
          <p:cNvPicPr>
            <a:picLocks noChangeAspect="1" noChangeArrowheads="1"/>
          </p:cNvPicPr>
          <p:nvPr/>
        </p:nvPicPr>
        <p:blipFill>
          <a:blip r:embed="rId3" cstate="print"/>
          <a:srcRect/>
          <a:stretch>
            <a:fillRect/>
          </a:stretch>
        </p:blipFill>
        <p:spPr bwMode="auto">
          <a:xfrm>
            <a:off x="3059832" y="0"/>
            <a:ext cx="2843258" cy="2276872"/>
          </a:xfrm>
          <a:prstGeom prst="rect">
            <a:avLst/>
          </a:prstGeom>
          <a:noFill/>
        </p:spPr>
      </p:pic>
      <p:pic>
        <p:nvPicPr>
          <p:cNvPr id="6148" name="Picture 4" descr="C:\Users\leggis\Desktop\167239_136789309715082_100001520411487_212139_3368824_n.jpg"/>
          <p:cNvPicPr>
            <a:picLocks noChangeAspect="1" noChangeArrowheads="1"/>
          </p:cNvPicPr>
          <p:nvPr/>
        </p:nvPicPr>
        <p:blipFill>
          <a:blip r:embed="rId4" cstate="print"/>
          <a:srcRect/>
          <a:stretch>
            <a:fillRect/>
          </a:stretch>
        </p:blipFill>
        <p:spPr bwMode="auto">
          <a:xfrm>
            <a:off x="5940152" y="0"/>
            <a:ext cx="3203848" cy="2276872"/>
          </a:xfrm>
          <a:prstGeom prst="rect">
            <a:avLst/>
          </a:prstGeom>
          <a:noFill/>
        </p:spPr>
      </p:pic>
      <p:pic>
        <p:nvPicPr>
          <p:cNvPr id="6149" name="Picture 5" descr="C:\Users\leggis\Desktop\Grupul Folcloric din Slatina Borului Timoc.jpg"/>
          <p:cNvPicPr>
            <a:picLocks noChangeAspect="1" noChangeArrowheads="1"/>
          </p:cNvPicPr>
          <p:nvPr/>
        </p:nvPicPr>
        <p:blipFill>
          <a:blip r:embed="rId5" cstate="print"/>
          <a:srcRect/>
          <a:stretch>
            <a:fillRect/>
          </a:stretch>
        </p:blipFill>
        <p:spPr bwMode="auto">
          <a:xfrm>
            <a:off x="1" y="2412268"/>
            <a:ext cx="2987824" cy="2240868"/>
          </a:xfrm>
          <a:prstGeom prst="rect">
            <a:avLst/>
          </a:prstGeom>
          <a:noFill/>
        </p:spPr>
      </p:pic>
      <p:pic>
        <p:nvPicPr>
          <p:cNvPr id="6151" name="Picture 7" descr="C:\Users\leggis\Desktop\1-Doamna-Maria-Basescu-presedintele-Basescu-parintele-Boian-si-copiii-la-Malainita-nov-2011.jpg"/>
          <p:cNvPicPr>
            <a:picLocks noChangeAspect="1" noChangeArrowheads="1"/>
          </p:cNvPicPr>
          <p:nvPr/>
        </p:nvPicPr>
        <p:blipFill>
          <a:blip r:embed="rId6" cstate="print"/>
          <a:srcRect/>
          <a:stretch>
            <a:fillRect/>
          </a:stretch>
        </p:blipFill>
        <p:spPr bwMode="auto">
          <a:xfrm>
            <a:off x="5940152" y="2348880"/>
            <a:ext cx="3203848" cy="2246903"/>
          </a:xfrm>
          <a:prstGeom prst="rect">
            <a:avLst/>
          </a:prstGeom>
          <a:noFill/>
        </p:spPr>
      </p:pic>
      <p:pic>
        <p:nvPicPr>
          <p:cNvPr id="6152" name="Picture 8" descr="C:\Users\leggis\Desktop\Port Taranesc Romanesc.jpg"/>
          <p:cNvPicPr>
            <a:picLocks noChangeAspect="1" noChangeArrowheads="1"/>
          </p:cNvPicPr>
          <p:nvPr/>
        </p:nvPicPr>
        <p:blipFill>
          <a:blip r:embed="rId7" cstate="print"/>
          <a:srcRect/>
          <a:stretch>
            <a:fillRect/>
          </a:stretch>
        </p:blipFill>
        <p:spPr bwMode="auto">
          <a:xfrm>
            <a:off x="0" y="4720580"/>
            <a:ext cx="2987824" cy="2137420"/>
          </a:xfrm>
          <a:prstGeom prst="rect">
            <a:avLst/>
          </a:prstGeom>
          <a:noFill/>
        </p:spPr>
      </p:pic>
      <p:pic>
        <p:nvPicPr>
          <p:cNvPr id="6154" name="Picture 10" descr="C:\Users\leggis\Desktop\romania-serbia-530x353.jpg"/>
          <p:cNvPicPr>
            <a:picLocks noChangeAspect="1" noChangeArrowheads="1"/>
          </p:cNvPicPr>
          <p:nvPr/>
        </p:nvPicPr>
        <p:blipFill>
          <a:blip r:embed="rId8" cstate="print"/>
          <a:srcRect/>
          <a:stretch>
            <a:fillRect/>
          </a:stretch>
        </p:blipFill>
        <p:spPr bwMode="auto">
          <a:xfrm>
            <a:off x="3059833" y="2348880"/>
            <a:ext cx="2808311" cy="2276872"/>
          </a:xfrm>
          <a:prstGeom prst="rect">
            <a:avLst/>
          </a:prstGeom>
          <a:noFill/>
        </p:spPr>
      </p:pic>
      <p:pic>
        <p:nvPicPr>
          <p:cNvPr id="6155" name="Picture 11" descr="C:\Users\leggis\Desktop\dsc00174.jpg"/>
          <p:cNvPicPr>
            <a:picLocks noChangeAspect="1" noChangeArrowheads="1"/>
          </p:cNvPicPr>
          <p:nvPr/>
        </p:nvPicPr>
        <p:blipFill>
          <a:blip r:embed="rId9" cstate="print"/>
          <a:srcRect/>
          <a:stretch>
            <a:fillRect/>
          </a:stretch>
        </p:blipFill>
        <p:spPr bwMode="auto">
          <a:xfrm>
            <a:off x="2987824" y="4725144"/>
            <a:ext cx="2880320" cy="2132856"/>
          </a:xfrm>
          <a:prstGeom prst="rect">
            <a:avLst/>
          </a:prstGeom>
          <a:noFill/>
        </p:spPr>
      </p:pic>
      <p:pic>
        <p:nvPicPr>
          <p:cNvPr id="15" name="Picture 6" descr="C:\Users\leggis\Desktop\7.jpg"/>
          <p:cNvPicPr>
            <a:picLocks noChangeAspect="1" noChangeArrowheads="1"/>
          </p:cNvPicPr>
          <p:nvPr/>
        </p:nvPicPr>
        <p:blipFill>
          <a:blip r:embed="rId10" cstate="print"/>
          <a:srcRect/>
          <a:stretch>
            <a:fillRect/>
          </a:stretch>
        </p:blipFill>
        <p:spPr bwMode="auto">
          <a:xfrm>
            <a:off x="5868145" y="4653136"/>
            <a:ext cx="3275856" cy="2376264"/>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x">
  <a:themeElements>
    <a:clrScheme name="Particularizare 7">
      <a:dk1>
        <a:sysClr val="windowText" lastClr="000000"/>
      </a:dk1>
      <a:lt1>
        <a:sysClr val="window" lastClr="FFFFFF"/>
      </a:lt1>
      <a:dk2>
        <a:srgbClr val="04617B"/>
      </a:dk2>
      <a:lt2>
        <a:srgbClr val="DBF5F9"/>
      </a:lt2>
      <a:accent1>
        <a:srgbClr val="0F6FC6"/>
      </a:accent1>
      <a:accent2>
        <a:srgbClr val="0F6FC6"/>
      </a:accent2>
      <a:accent3>
        <a:srgbClr val="0F6FC6"/>
      </a:accent3>
      <a:accent4>
        <a:srgbClr val="FFF654"/>
      </a:accent4>
      <a:accent5>
        <a:srgbClr val="0F6FC6"/>
      </a:accent5>
      <a:accent6>
        <a:srgbClr val="0F6FC6"/>
      </a:accent6>
      <a:hlink>
        <a:srgbClr val="0F6FC6"/>
      </a:hlink>
      <a:folHlink>
        <a:srgbClr val="85DFD0"/>
      </a:folHlink>
    </a:clrScheme>
    <a:fontScheme name="Flux">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x">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ă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533</TotalTime>
  <Words>2783</Words>
  <Application>Microsoft Office PowerPoint</Application>
  <PresentationFormat>Expunere pe ecran (4:3)</PresentationFormat>
  <Paragraphs>192</Paragraphs>
  <Slides>28</Slides>
  <Notes>2</Notes>
  <HiddenSlides>0</HiddenSlides>
  <MMClips>0</MMClips>
  <ScaleCrop>false</ScaleCrop>
  <HeadingPairs>
    <vt:vector size="4" baseType="variant">
      <vt:variant>
        <vt:lpstr>Temă</vt:lpstr>
      </vt:variant>
      <vt:variant>
        <vt:i4>1</vt:i4>
      </vt:variant>
      <vt:variant>
        <vt:lpstr>Titluri diapozitive</vt:lpstr>
      </vt:variant>
      <vt:variant>
        <vt:i4>28</vt:i4>
      </vt:variant>
    </vt:vector>
  </HeadingPairs>
  <TitlesOfParts>
    <vt:vector size="29" baseType="lpstr">
      <vt:lpstr>Flux</vt:lpstr>
      <vt:lpstr>Diapozitivul 1</vt:lpstr>
      <vt:lpstr>Diapozitivul 2</vt:lpstr>
      <vt:lpstr>TIMOC</vt:lpstr>
      <vt:lpstr>Istoricul Timocului (I)</vt:lpstr>
      <vt:lpstr>Diapozitivul 5</vt:lpstr>
      <vt:lpstr>Diapozitivul 6</vt:lpstr>
      <vt:lpstr>Istoricul Timocului (II)</vt:lpstr>
      <vt:lpstr>Istoricul Timocului (III)</vt:lpstr>
      <vt:lpstr>Diapozitivul 9</vt:lpstr>
      <vt:lpstr>Istoria Timocului (IV)</vt:lpstr>
      <vt:lpstr>Diapozitivul 11</vt:lpstr>
      <vt:lpstr>Istoria Banatului (I)</vt:lpstr>
      <vt:lpstr>Istoria Banatului (II)</vt:lpstr>
      <vt:lpstr>Diapozitivul 14</vt:lpstr>
      <vt:lpstr>Istoria Banatului (III)</vt:lpstr>
      <vt:lpstr>Câți sunt?</vt:lpstr>
      <vt:lpstr>Diapozitivul 17</vt:lpstr>
      <vt:lpstr>Structura etnică a Serbiei 2002</vt:lpstr>
      <vt:lpstr>Diapozitivul 19</vt:lpstr>
      <vt:lpstr>Diapozitivul 20</vt:lpstr>
      <vt:lpstr>Diapozitivul 21</vt:lpstr>
      <vt:lpstr>Diferențe între Voievodina și Timoc</vt:lpstr>
      <vt:lpstr>   Reprezentarea minorităţilor în Timoc </vt:lpstr>
      <vt:lpstr> Crearea limbii „vlahe” </vt:lpstr>
      <vt:lpstr>Diapozitivul 25</vt:lpstr>
      <vt:lpstr>Lupta pentru supraviețuirea comunității române ca minoritate națională în Serbia </vt:lpstr>
      <vt:lpstr>   Poziția actuală a României față de românii timoceni</vt:lpstr>
      <vt:lpstr>Diapozitivul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Diapozitivul 1</dc:title>
  <dc:creator>leggis</dc:creator>
  <cp:lastModifiedBy>leggis</cp:lastModifiedBy>
  <cp:revision>73</cp:revision>
  <dcterms:created xsi:type="dcterms:W3CDTF">2012-03-21T11:49:15Z</dcterms:created>
  <dcterms:modified xsi:type="dcterms:W3CDTF">2012-03-30T08:36:48Z</dcterms:modified>
</cp:coreProperties>
</file>